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
      <p:font typeface="EB Garamond"/>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EBGaramond-bold.fntdata"/><Relationship Id="rId25" Type="http://schemas.openxmlformats.org/officeDocument/2006/relationships/font" Target="fonts/EBGaramond-regular.fntdata"/><Relationship Id="rId28" Type="http://schemas.openxmlformats.org/officeDocument/2006/relationships/font" Target="fonts/EBGaramond-boldItalic.fntdata"/><Relationship Id="rId27" Type="http://schemas.openxmlformats.org/officeDocument/2006/relationships/font" Target="fonts/EBGaramon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regular.fntdata"/><Relationship Id="rId16" Type="http://schemas.openxmlformats.org/officeDocument/2006/relationships/slide" Target="slides/slide10.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53eb168bb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my group consists Alvin, Yiwei, Weihan and myself. Today, we would be introducing to you the charity blockchain model that we have implemented.</a:t>
            </a:r>
            <a:endParaRPr/>
          </a:p>
        </p:txBody>
      </p:sp>
      <p:sp>
        <p:nvSpPr>
          <p:cNvPr id="167" name="Google Shape;167;g553eb168bb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53eb168b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553eb168b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553eb168b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53eb168bb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553eb168bb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Just to recap, previously we have talked about how donation funds were misappropriated during the 2008 Sichuan Earthquake. Unsurprisingly, just recently, in Singapore, a similar incident happened again.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Problems:</a:t>
            </a:r>
            <a:endParaRPr/>
          </a:p>
          <a:p>
            <a:pPr indent="-298450" lvl="0" marL="457200" rtl="0" algn="l">
              <a:spcBef>
                <a:spcPts val="0"/>
              </a:spcBef>
              <a:spcAft>
                <a:spcPts val="0"/>
              </a:spcAft>
              <a:buSzPts val="1100"/>
              <a:buChar char="-"/>
            </a:pPr>
            <a:r>
              <a:rPr lang="en"/>
              <a:t>Donations were carried out mostly in cash which is untraceable</a:t>
            </a:r>
            <a:endParaRPr/>
          </a:p>
          <a:p>
            <a:pPr indent="-298450" lvl="0" marL="457200" rtl="0" algn="l">
              <a:spcBef>
                <a:spcPts val="0"/>
              </a:spcBef>
              <a:spcAft>
                <a:spcPts val="0"/>
              </a:spcAft>
              <a:buSzPts val="1100"/>
              <a:buChar char="-"/>
            </a:pPr>
            <a:r>
              <a:rPr lang="en"/>
              <a:t>Trust misplaced on person of authority. Transparency is needed to allow donors and beneficiaries to be more well-informed.</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8" name="Google Shape;178;g553eb168bb_0_1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53eb168bb_4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553eb168bb_4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So in March, Singapore reported that a former mosque chairman admitted to siphoning $370,000 from donations over 7 years. From the headline, we can gather that misappropriation of funds happened and furthermore it has been undiscovered for years. The incident also</a:t>
            </a:r>
            <a:r>
              <a:rPr lang="en">
                <a:solidFill>
                  <a:schemeClr val="dk1"/>
                </a:solidFill>
              </a:rPr>
              <a:t> shows that donation misappropriation is a recurring incident and there is a need to come up with a solution to curb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Previously talked about Sichuan Earthquake</a:t>
            </a:r>
            <a:endParaRPr/>
          </a:p>
          <a:p>
            <a:pPr indent="0" lvl="0" marL="0" rtl="0" algn="l">
              <a:spcBef>
                <a:spcPts val="0"/>
              </a:spcBef>
              <a:spcAft>
                <a:spcPts val="0"/>
              </a:spcAft>
              <a:buNone/>
            </a:pPr>
            <a:r>
              <a:rPr lang="en"/>
              <a:t>Just recently, in Singapore, misappropriation of funds happened again</a:t>
            </a:r>
            <a:endParaRPr/>
          </a:p>
          <a:p>
            <a:pPr indent="0" lvl="0" marL="0" rtl="0" algn="l">
              <a:spcBef>
                <a:spcPts val="0"/>
              </a:spcBef>
              <a:spcAft>
                <a:spcPts val="0"/>
              </a:spcAft>
              <a:buNone/>
            </a:pPr>
            <a:r>
              <a:rPr lang="en"/>
              <a:t>Shows that it is a recurring incident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Problems:</a:t>
            </a:r>
            <a:endParaRPr/>
          </a:p>
          <a:p>
            <a:pPr indent="-298450" lvl="0" marL="457200" rtl="0" algn="l">
              <a:spcBef>
                <a:spcPts val="0"/>
              </a:spcBef>
              <a:spcAft>
                <a:spcPts val="0"/>
              </a:spcAft>
              <a:buSzPts val="1100"/>
              <a:buChar char="-"/>
            </a:pPr>
            <a:r>
              <a:rPr lang="en"/>
              <a:t>Donations were carried out mostly in cash which is untraceable</a:t>
            </a:r>
            <a:endParaRPr/>
          </a:p>
          <a:p>
            <a:pPr indent="-298450" lvl="0" marL="457200" rtl="0" algn="l">
              <a:spcBef>
                <a:spcPts val="0"/>
              </a:spcBef>
              <a:spcAft>
                <a:spcPts val="0"/>
              </a:spcAft>
              <a:buSzPts val="1100"/>
              <a:buChar char="-"/>
            </a:pPr>
            <a:r>
              <a:rPr lang="en"/>
              <a:t>Trust misplaced on person of authority. Transparency is needed to allow donors and beneficiaries to be more well-informed.</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0" name="Google Shape;190;g553eb168bb_4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53eb168bb_4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553eb168bb_4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What are some of the causes that could allow for the misappropriation of funds to happen? Firstly, donations were given in cash. This mean that these cash donations are untraceable and there is no recording of the transaction. That’s why we need traceable blockchain transactions.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Previously talked about Sichuan Earthquake</a:t>
            </a:r>
            <a:endParaRPr/>
          </a:p>
          <a:p>
            <a:pPr indent="0" lvl="0" marL="0" rtl="0" algn="l">
              <a:spcBef>
                <a:spcPts val="0"/>
              </a:spcBef>
              <a:spcAft>
                <a:spcPts val="0"/>
              </a:spcAft>
              <a:buNone/>
            </a:pPr>
            <a:r>
              <a:rPr lang="en"/>
              <a:t>Just recently, in Singapore, misappropriation of funds happened again</a:t>
            </a:r>
            <a:endParaRPr/>
          </a:p>
          <a:p>
            <a:pPr indent="0" lvl="0" marL="0" rtl="0" algn="l">
              <a:spcBef>
                <a:spcPts val="0"/>
              </a:spcBef>
              <a:spcAft>
                <a:spcPts val="0"/>
              </a:spcAft>
              <a:buNone/>
            </a:pPr>
            <a:r>
              <a:rPr lang="en"/>
              <a:t>Shows that it is a recurring incident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Problems:</a:t>
            </a:r>
            <a:endParaRPr/>
          </a:p>
          <a:p>
            <a:pPr indent="-298450" lvl="0" marL="457200" rtl="0" algn="l">
              <a:spcBef>
                <a:spcPts val="0"/>
              </a:spcBef>
              <a:spcAft>
                <a:spcPts val="0"/>
              </a:spcAft>
              <a:buSzPts val="1100"/>
              <a:buChar char="-"/>
            </a:pPr>
            <a:r>
              <a:rPr lang="en"/>
              <a:t>Donations were carried out mostly in cash which is untraceable</a:t>
            </a:r>
            <a:endParaRPr/>
          </a:p>
          <a:p>
            <a:pPr indent="-298450" lvl="0" marL="457200" rtl="0" algn="l">
              <a:spcBef>
                <a:spcPts val="0"/>
              </a:spcBef>
              <a:spcAft>
                <a:spcPts val="0"/>
              </a:spcAft>
              <a:buSzPts val="1100"/>
              <a:buChar char="-"/>
            </a:pPr>
            <a:r>
              <a:rPr lang="en"/>
              <a:t>Trust misplaced on person of authority. Transparency is needed to allow donors and beneficiaries to be more well-informed.</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 name="Google Shape;203;g553eb168bb_4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53eb168bb_4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553eb168bb_4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Next, we can see that this former mosque chairman held many key roles across many organisations. He had authority, but he misused his authority to carry out unethical transactions. There is thus misplaced trust which would not be an issue in a blockchain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Previously talked about Sichuan Earthquake</a:t>
            </a:r>
            <a:endParaRPr/>
          </a:p>
          <a:p>
            <a:pPr indent="0" lvl="0" marL="0" rtl="0" algn="l">
              <a:spcBef>
                <a:spcPts val="0"/>
              </a:spcBef>
              <a:spcAft>
                <a:spcPts val="0"/>
              </a:spcAft>
              <a:buNone/>
            </a:pPr>
            <a:r>
              <a:rPr lang="en"/>
              <a:t>Just recently, in Singapore, misappropriation of funds happened again</a:t>
            </a:r>
            <a:endParaRPr/>
          </a:p>
          <a:p>
            <a:pPr indent="0" lvl="0" marL="0" rtl="0" algn="l">
              <a:spcBef>
                <a:spcPts val="0"/>
              </a:spcBef>
              <a:spcAft>
                <a:spcPts val="0"/>
              </a:spcAft>
              <a:buNone/>
            </a:pPr>
            <a:r>
              <a:rPr lang="en"/>
              <a:t>Shows that it is a recurring incident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Problems:</a:t>
            </a:r>
            <a:endParaRPr/>
          </a:p>
          <a:p>
            <a:pPr indent="-298450" lvl="0" marL="457200" rtl="0" algn="l">
              <a:spcBef>
                <a:spcPts val="0"/>
              </a:spcBef>
              <a:spcAft>
                <a:spcPts val="0"/>
              </a:spcAft>
              <a:buSzPts val="1100"/>
              <a:buChar char="-"/>
            </a:pPr>
            <a:r>
              <a:rPr lang="en"/>
              <a:t>Donations were carried out mostly in cash which is untraceable</a:t>
            </a:r>
            <a:endParaRPr/>
          </a:p>
          <a:p>
            <a:pPr indent="-298450" lvl="0" marL="457200" rtl="0" algn="l">
              <a:spcBef>
                <a:spcPts val="0"/>
              </a:spcBef>
              <a:spcAft>
                <a:spcPts val="0"/>
              </a:spcAft>
              <a:buSzPts val="1100"/>
              <a:buChar char="-"/>
            </a:pPr>
            <a:r>
              <a:rPr lang="en"/>
              <a:t>Trust misplaced on person of authority. Transparency is needed to allow donors and beneficiaries to be more well-informed.</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6" name="Google Shape;216;g553eb168bb_4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53eb168bb_4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553eb168bb_4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To summarise, from the case study, we can see some of the pain points that is present when it comes to donations. Hence, to explain how our donation blockchain model would be useful, with regard to this case study, we expect the blockchain model to help ensure donated funds goes to beneficiaries. And as blockchain transactions are traceable and donors as well as beneficiaries are well informed since they can view relevant details, misappropriation can be discovered instantly and there would be a reduction in such cases from happening. Now, I will pass my time to Alvin to elaborate more about the blockchain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Previously talked about Sichuan Earthquake</a:t>
            </a:r>
            <a:endParaRPr/>
          </a:p>
          <a:p>
            <a:pPr indent="0" lvl="0" marL="0" rtl="0" algn="l">
              <a:spcBef>
                <a:spcPts val="0"/>
              </a:spcBef>
              <a:spcAft>
                <a:spcPts val="0"/>
              </a:spcAft>
              <a:buNone/>
            </a:pPr>
            <a:r>
              <a:rPr lang="en"/>
              <a:t>Just recently, in Singapore, misappropriation of funds happened again</a:t>
            </a:r>
            <a:endParaRPr/>
          </a:p>
          <a:p>
            <a:pPr indent="0" lvl="0" marL="0" rtl="0" algn="l">
              <a:spcBef>
                <a:spcPts val="0"/>
              </a:spcBef>
              <a:spcAft>
                <a:spcPts val="0"/>
              </a:spcAft>
              <a:buNone/>
            </a:pPr>
            <a:r>
              <a:rPr lang="en"/>
              <a:t>Shows that it is a recurring incident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Problems:</a:t>
            </a:r>
            <a:endParaRPr/>
          </a:p>
          <a:p>
            <a:pPr indent="-298450" lvl="0" marL="457200" rtl="0" algn="l">
              <a:spcBef>
                <a:spcPts val="0"/>
              </a:spcBef>
              <a:spcAft>
                <a:spcPts val="0"/>
              </a:spcAft>
              <a:buSzPts val="1100"/>
              <a:buChar char="-"/>
            </a:pPr>
            <a:r>
              <a:rPr lang="en"/>
              <a:t>Donations were carried out mostly in cash which is untraceable</a:t>
            </a:r>
            <a:endParaRPr/>
          </a:p>
          <a:p>
            <a:pPr indent="-298450" lvl="0" marL="457200" rtl="0" algn="l">
              <a:spcBef>
                <a:spcPts val="0"/>
              </a:spcBef>
              <a:spcAft>
                <a:spcPts val="0"/>
              </a:spcAft>
              <a:buSzPts val="1100"/>
              <a:buChar char="-"/>
            </a:pPr>
            <a:r>
              <a:rPr lang="en"/>
              <a:t>Trust misplaced on person of authority. Transparency is needed to allow donors and beneficiaries to be more well-informed.</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0" name="Google Shape;230;g553eb168bb_4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53eb168bb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553eb168bb_0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553eb168bb_0_2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53eb168bb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553eb168bb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553eb168bb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53eb168bb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553eb168bb_0_3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553eb168bb_0_3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9" name="Shape 89"/>
        <p:cNvGrpSpPr/>
        <p:nvPr/>
      </p:nvGrpSpPr>
      <p:grpSpPr>
        <a:xfrm>
          <a:off x="0" y="0"/>
          <a:ext cx="0" cy="0"/>
          <a:chOff x="0" y="0"/>
          <a:chExt cx="0" cy="0"/>
        </a:xfrm>
      </p:grpSpPr>
      <p:sp>
        <p:nvSpPr>
          <p:cNvPr id="90" name="Google Shape;90;p14"/>
          <p:cNvSpPr txBox="1"/>
          <p:nvPr>
            <p:ph type="ctrTitle"/>
          </p:nvPr>
        </p:nvSpPr>
        <p:spPr>
          <a:xfrm>
            <a:off x="704452" y="2603091"/>
            <a:ext cx="7989600" cy="16443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lstStyle>
            <a:lvl1pPr lvl="0" rtl="0" algn="r">
              <a:spcBef>
                <a:spcPts val="0"/>
              </a:spcBef>
              <a:spcAft>
                <a:spcPts val="0"/>
              </a:spcAft>
              <a:buClr>
                <a:schemeClr val="lt1"/>
              </a:buClr>
              <a:buSzPts val="3600"/>
              <a:buFont typeface="Calibri"/>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4"/>
          <p:cNvSpPr txBox="1"/>
          <p:nvPr>
            <p:ph idx="1" type="subTitle"/>
          </p:nvPr>
        </p:nvSpPr>
        <p:spPr>
          <a:xfrm>
            <a:off x="711828" y="4240172"/>
            <a:ext cx="7975500" cy="685800"/>
          </a:xfrm>
          <a:prstGeom prst="rect">
            <a:avLst/>
          </a:prstGeom>
          <a:noFill/>
          <a:ln>
            <a:noFill/>
          </a:ln>
        </p:spPr>
        <p:txBody>
          <a:bodyPr anchorCtr="0" anchor="t" bIns="45700" lIns="91425" spcFirstLastPara="1" rIns="91425" wrap="square" tIns="45700"/>
          <a:lstStyle>
            <a:lvl1pPr lvl="0" rtl="0" algn="r">
              <a:spcBef>
                <a:spcPts val="560"/>
              </a:spcBef>
              <a:spcAft>
                <a:spcPts val="0"/>
              </a:spcAft>
              <a:buClr>
                <a:srgbClr val="00B0F0"/>
              </a:buClr>
              <a:buSzPts val="2800"/>
              <a:buNone/>
              <a:defRPr b="0" i="0" sz="2800">
                <a:solidFill>
                  <a:srgbClr val="00B0F0"/>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92" name="Google Shape;92;p1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1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5" name="Shape 95"/>
        <p:cNvGrpSpPr/>
        <p:nvPr/>
      </p:nvGrpSpPr>
      <p:grpSpPr>
        <a:xfrm>
          <a:off x="0" y="0"/>
          <a:ext cx="0" cy="0"/>
          <a:chOff x="0" y="0"/>
          <a:chExt cx="0" cy="0"/>
        </a:xfrm>
      </p:grpSpPr>
      <p:sp>
        <p:nvSpPr>
          <p:cNvPr id="96" name="Google Shape;96;p15"/>
          <p:cNvSpPr txBox="1"/>
          <p:nvPr>
            <p:ph type="title"/>
          </p:nvPr>
        </p:nvSpPr>
        <p:spPr>
          <a:xfrm>
            <a:off x="448964" y="681535"/>
            <a:ext cx="8246100" cy="763500"/>
          </a:xfrm>
          <a:prstGeom prst="rect">
            <a:avLst/>
          </a:prstGeom>
          <a:noFill/>
          <a:ln>
            <a:noFill/>
          </a:ln>
        </p:spPr>
        <p:txBody>
          <a:bodyPr anchorCtr="0" anchor="ctr" bIns="45700" lIns="91425" spcFirstLastPara="1" rIns="91425" wrap="square" tIns="45700"/>
          <a:lstStyle>
            <a:lvl1pPr lvl="0" rtl="0" algn="r">
              <a:spcBef>
                <a:spcPts val="0"/>
              </a:spcBef>
              <a:spcAft>
                <a:spcPts val="0"/>
              </a:spcAft>
              <a:buClr>
                <a:srgbClr val="00B0F0"/>
              </a:buClr>
              <a:buSzPts val="3600"/>
              <a:buFont typeface="Calibri"/>
              <a:buNone/>
              <a:defRPr sz="3600">
                <a:solidFill>
                  <a:srgbClr val="00B0F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5"/>
          <p:cNvSpPr txBox="1"/>
          <p:nvPr>
            <p:ph idx="1" type="body"/>
          </p:nvPr>
        </p:nvSpPr>
        <p:spPr>
          <a:xfrm>
            <a:off x="426843" y="1496961"/>
            <a:ext cx="8246100" cy="3040800"/>
          </a:xfrm>
          <a:prstGeom prst="rect">
            <a:avLst/>
          </a:prstGeom>
          <a:noFill/>
          <a:ln>
            <a:noFill/>
          </a:ln>
        </p:spPr>
        <p:txBody>
          <a:bodyPr anchorCtr="0" anchor="t" bIns="45700" lIns="91425" spcFirstLastPara="1" rIns="91425" wrap="square" tIns="45700"/>
          <a:lstStyle>
            <a:lvl1pPr indent="-406400" lvl="0" marL="457200" rtl="0" algn="l">
              <a:spcBef>
                <a:spcPts val="560"/>
              </a:spcBef>
              <a:spcAft>
                <a:spcPts val="0"/>
              </a:spcAft>
              <a:buClr>
                <a:schemeClr val="lt1"/>
              </a:buClr>
              <a:buSzPts val="2800"/>
              <a:buChar char="•"/>
              <a:defRPr sz="2800">
                <a:solidFill>
                  <a:schemeClr val="lt1"/>
                </a:solidFill>
              </a:defRPr>
            </a:lvl1pPr>
            <a:lvl2pPr indent="-406400" lvl="1" marL="914400" rtl="0" algn="l">
              <a:spcBef>
                <a:spcPts val="560"/>
              </a:spcBef>
              <a:spcAft>
                <a:spcPts val="0"/>
              </a:spcAft>
              <a:buClr>
                <a:schemeClr val="lt1"/>
              </a:buClr>
              <a:buSzPts val="2800"/>
              <a:buChar char="–"/>
              <a:defRPr>
                <a:solidFill>
                  <a:schemeClr val="lt1"/>
                </a:solidFill>
              </a:defRPr>
            </a:lvl2pPr>
            <a:lvl3pPr indent="-381000" lvl="2" marL="1371600" rtl="0" algn="l">
              <a:spcBef>
                <a:spcPts val="480"/>
              </a:spcBef>
              <a:spcAft>
                <a:spcPts val="0"/>
              </a:spcAft>
              <a:buClr>
                <a:schemeClr val="lt1"/>
              </a:buClr>
              <a:buSzPts val="2400"/>
              <a:buChar char="•"/>
              <a:defRPr>
                <a:solidFill>
                  <a:schemeClr val="lt1"/>
                </a:solidFill>
              </a:defRPr>
            </a:lvl3pPr>
            <a:lvl4pPr indent="-355600" lvl="3" marL="1828800" rtl="0" algn="l">
              <a:spcBef>
                <a:spcPts val="400"/>
              </a:spcBef>
              <a:spcAft>
                <a:spcPts val="0"/>
              </a:spcAft>
              <a:buClr>
                <a:schemeClr val="lt1"/>
              </a:buClr>
              <a:buSzPts val="2000"/>
              <a:buChar char="–"/>
              <a:defRPr>
                <a:solidFill>
                  <a:schemeClr val="lt1"/>
                </a:solidFill>
              </a:defRPr>
            </a:lvl4pPr>
            <a:lvl5pPr indent="-355600" lvl="4" marL="2286000" rtl="0" algn="l">
              <a:spcBef>
                <a:spcPts val="400"/>
              </a:spcBef>
              <a:spcAft>
                <a:spcPts val="0"/>
              </a:spcAft>
              <a:buClr>
                <a:schemeClr val="lt1"/>
              </a:buClr>
              <a:buSzPts val="2000"/>
              <a:buChar char="»"/>
              <a:defRPr>
                <a:solidFill>
                  <a:schemeClr val="lt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8" name="Google Shape;98;p1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p1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101" name="Shape 101"/>
        <p:cNvGrpSpPr/>
        <p:nvPr/>
      </p:nvGrpSpPr>
      <p:grpSpPr>
        <a:xfrm>
          <a:off x="0" y="0"/>
          <a:ext cx="0" cy="0"/>
          <a:chOff x="0" y="0"/>
          <a:chExt cx="0" cy="0"/>
        </a:xfrm>
      </p:grpSpPr>
      <p:sp>
        <p:nvSpPr>
          <p:cNvPr id="102" name="Google Shape;102;p16"/>
          <p:cNvSpPr txBox="1"/>
          <p:nvPr>
            <p:ph type="title"/>
          </p:nvPr>
        </p:nvSpPr>
        <p:spPr>
          <a:xfrm>
            <a:off x="2461475" y="465530"/>
            <a:ext cx="6284400" cy="725400"/>
          </a:xfrm>
          <a:prstGeom prst="rect">
            <a:avLst/>
          </a:prstGeom>
          <a:noFill/>
          <a:ln>
            <a:noFill/>
          </a:ln>
        </p:spPr>
        <p:txBody>
          <a:bodyPr anchorCtr="0" anchor="ctr" bIns="45700" lIns="91425" spcFirstLastPara="1" rIns="91425" wrap="square" tIns="45700"/>
          <a:lstStyle>
            <a:lvl1pPr lvl="0" rtl="0" algn="l">
              <a:spcBef>
                <a:spcPts val="0"/>
              </a:spcBef>
              <a:spcAft>
                <a:spcPts val="0"/>
              </a:spcAft>
              <a:buClr>
                <a:srgbClr val="00B0F0"/>
              </a:buClr>
              <a:buSzPts val="3600"/>
              <a:buFont typeface="Calibri"/>
              <a:buNone/>
              <a:defRPr sz="3600">
                <a:solidFill>
                  <a:srgbClr val="00B0F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16"/>
          <p:cNvSpPr txBox="1"/>
          <p:nvPr>
            <p:ph idx="1" type="body"/>
          </p:nvPr>
        </p:nvSpPr>
        <p:spPr>
          <a:xfrm>
            <a:off x="2461475" y="1229055"/>
            <a:ext cx="6284400" cy="3511200"/>
          </a:xfrm>
          <a:prstGeom prst="rect">
            <a:avLst/>
          </a:prstGeom>
          <a:noFill/>
          <a:ln>
            <a:noFill/>
          </a:ln>
        </p:spPr>
        <p:txBody>
          <a:bodyPr anchorCtr="0" anchor="t" bIns="45700" lIns="91425" spcFirstLastPara="1" rIns="91425" wrap="square" tIns="45700"/>
          <a:lstStyle>
            <a:lvl1pPr indent="-406400" lvl="0" marL="457200" rtl="0" algn="l">
              <a:spcBef>
                <a:spcPts val="560"/>
              </a:spcBef>
              <a:spcAft>
                <a:spcPts val="0"/>
              </a:spcAft>
              <a:buClr>
                <a:schemeClr val="lt1"/>
              </a:buClr>
              <a:buSzPts val="2800"/>
              <a:buChar char="•"/>
              <a:defRPr sz="2800">
                <a:solidFill>
                  <a:schemeClr val="lt1"/>
                </a:solidFill>
              </a:defRPr>
            </a:lvl1pPr>
            <a:lvl2pPr indent="-406400" lvl="1" marL="914400" rtl="0" algn="l">
              <a:spcBef>
                <a:spcPts val="560"/>
              </a:spcBef>
              <a:spcAft>
                <a:spcPts val="0"/>
              </a:spcAft>
              <a:buClr>
                <a:schemeClr val="lt1"/>
              </a:buClr>
              <a:buSzPts val="2800"/>
              <a:buChar char="–"/>
              <a:defRPr>
                <a:solidFill>
                  <a:schemeClr val="lt1"/>
                </a:solidFill>
              </a:defRPr>
            </a:lvl2pPr>
            <a:lvl3pPr indent="-381000" lvl="2" marL="1371600" rtl="0" algn="l">
              <a:spcBef>
                <a:spcPts val="480"/>
              </a:spcBef>
              <a:spcAft>
                <a:spcPts val="0"/>
              </a:spcAft>
              <a:buClr>
                <a:schemeClr val="lt1"/>
              </a:buClr>
              <a:buSzPts val="2400"/>
              <a:buChar char="•"/>
              <a:defRPr>
                <a:solidFill>
                  <a:schemeClr val="lt1"/>
                </a:solidFill>
              </a:defRPr>
            </a:lvl3pPr>
            <a:lvl4pPr indent="-355600" lvl="3" marL="1828800" rtl="0" algn="l">
              <a:spcBef>
                <a:spcPts val="400"/>
              </a:spcBef>
              <a:spcAft>
                <a:spcPts val="0"/>
              </a:spcAft>
              <a:buClr>
                <a:schemeClr val="lt1"/>
              </a:buClr>
              <a:buSzPts val="2000"/>
              <a:buChar char="–"/>
              <a:defRPr>
                <a:solidFill>
                  <a:schemeClr val="lt1"/>
                </a:solidFill>
              </a:defRPr>
            </a:lvl4pPr>
            <a:lvl5pPr indent="-355600" lvl="4" marL="2286000" rtl="0" algn="l">
              <a:spcBef>
                <a:spcPts val="400"/>
              </a:spcBef>
              <a:spcAft>
                <a:spcPts val="0"/>
              </a:spcAft>
              <a:buClr>
                <a:schemeClr val="lt1"/>
              </a:buClr>
              <a:buSzPts val="2000"/>
              <a:buChar char="»"/>
              <a:defRPr>
                <a:solidFill>
                  <a:schemeClr val="lt1"/>
                </a:solidFill>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04" name="Google Shape;104;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07" name="Shape 107"/>
        <p:cNvGrpSpPr/>
        <p:nvPr/>
      </p:nvGrpSpPr>
      <p:grpSpPr>
        <a:xfrm>
          <a:off x="0" y="0"/>
          <a:ext cx="0" cy="0"/>
          <a:chOff x="0" y="0"/>
          <a:chExt cx="0" cy="0"/>
        </a:xfrm>
      </p:grpSpPr>
      <p:sp>
        <p:nvSpPr>
          <p:cNvPr id="108" name="Google Shape;108;p17"/>
          <p:cNvSpPr txBox="1"/>
          <p:nvPr>
            <p:ph type="title"/>
          </p:nvPr>
        </p:nvSpPr>
        <p:spPr>
          <a:xfrm>
            <a:off x="525317" y="544489"/>
            <a:ext cx="8093400" cy="763500"/>
          </a:xfrm>
          <a:prstGeom prst="rect">
            <a:avLst/>
          </a:prstGeom>
          <a:noFill/>
          <a:ln>
            <a:noFill/>
          </a:ln>
        </p:spPr>
        <p:txBody>
          <a:bodyPr anchorCtr="0" anchor="ctr" bIns="45700" lIns="91425" spcFirstLastPara="1" rIns="91425" wrap="square" tIns="45700"/>
          <a:lstStyle>
            <a:lvl1pPr lvl="0" rtl="0" algn="r">
              <a:spcBef>
                <a:spcPts val="0"/>
              </a:spcBef>
              <a:spcAft>
                <a:spcPts val="0"/>
              </a:spcAft>
              <a:buClr>
                <a:srgbClr val="00B0F0"/>
              </a:buClr>
              <a:buSzPts val="3600"/>
              <a:buFont typeface="Calibri"/>
              <a:buNone/>
              <a:defRPr sz="3600">
                <a:solidFill>
                  <a:srgbClr val="00B0F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17"/>
          <p:cNvSpPr txBox="1"/>
          <p:nvPr>
            <p:ph idx="1" type="body"/>
          </p:nvPr>
        </p:nvSpPr>
        <p:spPr>
          <a:xfrm>
            <a:off x="536879" y="1596535"/>
            <a:ext cx="4040100" cy="479700"/>
          </a:xfrm>
          <a:prstGeom prst="rect">
            <a:avLst/>
          </a:prstGeom>
          <a:noFill/>
          <a:ln>
            <a:noFill/>
          </a:ln>
        </p:spPr>
        <p:txBody>
          <a:bodyPr anchorCtr="0" anchor="b" bIns="45700" lIns="91425" spcFirstLastPara="1" rIns="91425" wrap="square" tIns="45700"/>
          <a:lstStyle>
            <a:lvl1pPr indent="-228600" lvl="0" marL="457200" rtl="0" algn="ctr">
              <a:spcBef>
                <a:spcPts val="480"/>
              </a:spcBef>
              <a:spcAft>
                <a:spcPts val="0"/>
              </a:spcAft>
              <a:buClr>
                <a:schemeClr val="lt1"/>
              </a:buClr>
              <a:buSzPts val="2400"/>
              <a:buNone/>
              <a:defRPr b="1" sz="2400">
                <a:solidFill>
                  <a:schemeClr val="lt1"/>
                </a:solidFill>
              </a:defRPr>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10" name="Google Shape;110;p17"/>
          <p:cNvSpPr txBox="1"/>
          <p:nvPr>
            <p:ph idx="2" type="body"/>
          </p:nvPr>
        </p:nvSpPr>
        <p:spPr>
          <a:xfrm>
            <a:off x="536879" y="2068932"/>
            <a:ext cx="4040100" cy="2276400"/>
          </a:xfrm>
          <a:prstGeom prst="rect">
            <a:avLst/>
          </a:prstGeom>
          <a:noFill/>
          <a:ln>
            <a:noFill/>
          </a:ln>
        </p:spPr>
        <p:txBody>
          <a:bodyPr anchorCtr="0" anchor="t" bIns="45700" lIns="91425" spcFirstLastPara="1" rIns="91425" wrap="square" tIns="45700"/>
          <a:lstStyle>
            <a:lvl1pPr indent="-381000" lvl="0" marL="457200" rtl="0" algn="ctr">
              <a:spcBef>
                <a:spcPts val="480"/>
              </a:spcBef>
              <a:spcAft>
                <a:spcPts val="0"/>
              </a:spcAft>
              <a:buClr>
                <a:schemeClr val="lt1"/>
              </a:buClr>
              <a:buSzPts val="2400"/>
              <a:buChar char="•"/>
              <a:defRPr sz="2400">
                <a:solidFill>
                  <a:schemeClr val="lt1"/>
                </a:solidFill>
              </a:defRPr>
            </a:lvl1pPr>
            <a:lvl2pPr indent="-355600" lvl="1" marL="914400" rtl="0" algn="ctr">
              <a:spcBef>
                <a:spcPts val="400"/>
              </a:spcBef>
              <a:spcAft>
                <a:spcPts val="0"/>
              </a:spcAft>
              <a:buClr>
                <a:schemeClr val="lt1"/>
              </a:buClr>
              <a:buSzPts val="2000"/>
              <a:buChar char="–"/>
              <a:defRPr sz="2000">
                <a:solidFill>
                  <a:schemeClr val="lt1"/>
                </a:solidFill>
              </a:defRPr>
            </a:lvl2pPr>
            <a:lvl3pPr indent="-342900" lvl="2" marL="1371600" rtl="0" algn="ctr">
              <a:spcBef>
                <a:spcPts val="360"/>
              </a:spcBef>
              <a:spcAft>
                <a:spcPts val="0"/>
              </a:spcAft>
              <a:buClr>
                <a:schemeClr val="lt1"/>
              </a:buClr>
              <a:buSzPts val="1800"/>
              <a:buChar char="•"/>
              <a:defRPr sz="1800">
                <a:solidFill>
                  <a:schemeClr val="lt1"/>
                </a:solidFill>
              </a:defRPr>
            </a:lvl3pPr>
            <a:lvl4pPr indent="-330200" lvl="3" marL="1828800" rtl="0" algn="ctr">
              <a:spcBef>
                <a:spcPts val="320"/>
              </a:spcBef>
              <a:spcAft>
                <a:spcPts val="0"/>
              </a:spcAft>
              <a:buClr>
                <a:schemeClr val="lt1"/>
              </a:buClr>
              <a:buSzPts val="1600"/>
              <a:buChar char="–"/>
              <a:defRPr sz="1600">
                <a:solidFill>
                  <a:schemeClr val="lt1"/>
                </a:solidFill>
              </a:defRPr>
            </a:lvl4pPr>
            <a:lvl5pPr indent="-330200" lvl="4" marL="2286000" rtl="0" algn="ctr">
              <a:spcBef>
                <a:spcPts val="320"/>
              </a:spcBef>
              <a:spcAft>
                <a:spcPts val="0"/>
              </a:spcAft>
              <a:buClr>
                <a:schemeClr val="lt1"/>
              </a:buClr>
              <a:buSzPts val="1600"/>
              <a:buChar char="»"/>
              <a:defRPr sz="1600">
                <a:solidFill>
                  <a:schemeClr val="lt1"/>
                </a:solidFill>
              </a:defRPr>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1" name="Google Shape;111;p17"/>
          <p:cNvSpPr txBox="1"/>
          <p:nvPr>
            <p:ph idx="3" type="body"/>
          </p:nvPr>
        </p:nvSpPr>
        <p:spPr>
          <a:xfrm>
            <a:off x="4572000" y="1596535"/>
            <a:ext cx="4041900" cy="479700"/>
          </a:xfrm>
          <a:prstGeom prst="rect">
            <a:avLst/>
          </a:prstGeom>
          <a:noFill/>
          <a:ln>
            <a:noFill/>
          </a:ln>
        </p:spPr>
        <p:txBody>
          <a:bodyPr anchorCtr="0" anchor="b" bIns="45700" lIns="91425" spcFirstLastPara="1" rIns="91425" wrap="square" tIns="45700"/>
          <a:lstStyle>
            <a:lvl1pPr indent="-228600" lvl="0" marL="457200" rtl="0" algn="ctr">
              <a:spcBef>
                <a:spcPts val="480"/>
              </a:spcBef>
              <a:spcAft>
                <a:spcPts val="0"/>
              </a:spcAft>
              <a:buClr>
                <a:schemeClr val="lt1"/>
              </a:buClr>
              <a:buSzPts val="2400"/>
              <a:buNone/>
              <a:defRPr b="1" sz="2400">
                <a:solidFill>
                  <a:schemeClr val="lt1"/>
                </a:solidFill>
              </a:defRPr>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12" name="Google Shape;112;p17"/>
          <p:cNvSpPr txBox="1"/>
          <p:nvPr>
            <p:ph idx="4" type="body"/>
          </p:nvPr>
        </p:nvSpPr>
        <p:spPr>
          <a:xfrm>
            <a:off x="4572000" y="2068932"/>
            <a:ext cx="4041900" cy="2276400"/>
          </a:xfrm>
          <a:prstGeom prst="rect">
            <a:avLst/>
          </a:prstGeom>
          <a:noFill/>
          <a:ln>
            <a:noFill/>
          </a:ln>
        </p:spPr>
        <p:txBody>
          <a:bodyPr anchorCtr="0" anchor="t" bIns="45700" lIns="91425" spcFirstLastPara="1" rIns="91425" wrap="square" tIns="45700"/>
          <a:lstStyle>
            <a:lvl1pPr indent="-381000" lvl="0" marL="457200" rtl="0" algn="ctr">
              <a:spcBef>
                <a:spcPts val="480"/>
              </a:spcBef>
              <a:spcAft>
                <a:spcPts val="0"/>
              </a:spcAft>
              <a:buClr>
                <a:schemeClr val="lt1"/>
              </a:buClr>
              <a:buSzPts val="2400"/>
              <a:buChar char="•"/>
              <a:defRPr sz="2400">
                <a:solidFill>
                  <a:schemeClr val="lt1"/>
                </a:solidFill>
              </a:defRPr>
            </a:lvl1pPr>
            <a:lvl2pPr indent="-355600" lvl="1" marL="914400" rtl="0" algn="ctr">
              <a:spcBef>
                <a:spcPts val="400"/>
              </a:spcBef>
              <a:spcAft>
                <a:spcPts val="0"/>
              </a:spcAft>
              <a:buClr>
                <a:schemeClr val="lt1"/>
              </a:buClr>
              <a:buSzPts val="2000"/>
              <a:buChar char="–"/>
              <a:defRPr sz="2000">
                <a:solidFill>
                  <a:schemeClr val="lt1"/>
                </a:solidFill>
              </a:defRPr>
            </a:lvl2pPr>
            <a:lvl3pPr indent="-342900" lvl="2" marL="1371600" rtl="0" algn="ctr">
              <a:spcBef>
                <a:spcPts val="360"/>
              </a:spcBef>
              <a:spcAft>
                <a:spcPts val="0"/>
              </a:spcAft>
              <a:buClr>
                <a:schemeClr val="lt1"/>
              </a:buClr>
              <a:buSzPts val="1800"/>
              <a:buChar char="•"/>
              <a:defRPr sz="1800">
                <a:solidFill>
                  <a:schemeClr val="lt1"/>
                </a:solidFill>
              </a:defRPr>
            </a:lvl3pPr>
            <a:lvl4pPr indent="-330200" lvl="3" marL="1828800" rtl="0" algn="ctr">
              <a:spcBef>
                <a:spcPts val="320"/>
              </a:spcBef>
              <a:spcAft>
                <a:spcPts val="0"/>
              </a:spcAft>
              <a:buClr>
                <a:schemeClr val="lt1"/>
              </a:buClr>
              <a:buSzPts val="1600"/>
              <a:buChar char="–"/>
              <a:defRPr sz="1600">
                <a:solidFill>
                  <a:schemeClr val="lt1"/>
                </a:solidFill>
              </a:defRPr>
            </a:lvl4pPr>
            <a:lvl5pPr indent="-330200" lvl="4" marL="2286000" rtl="0" algn="ctr">
              <a:spcBef>
                <a:spcPts val="320"/>
              </a:spcBef>
              <a:spcAft>
                <a:spcPts val="0"/>
              </a:spcAft>
              <a:buClr>
                <a:schemeClr val="lt1"/>
              </a:buClr>
              <a:buSzPts val="1600"/>
              <a:buChar char="»"/>
              <a:defRPr sz="1600">
                <a:solidFill>
                  <a:schemeClr val="lt1"/>
                </a:solidFill>
              </a:defRPr>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3" name="Google Shape;113;p1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1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5" name="Google Shape;115;p1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6" name="Shape 116"/>
        <p:cNvGrpSpPr/>
        <p:nvPr/>
      </p:nvGrpSpPr>
      <p:grpSpPr>
        <a:xfrm>
          <a:off x="0" y="0"/>
          <a:ext cx="0" cy="0"/>
          <a:chOff x="0" y="0"/>
          <a:chExt cx="0" cy="0"/>
        </a:xfrm>
      </p:grpSpPr>
      <p:sp>
        <p:nvSpPr>
          <p:cNvPr id="117" name="Google Shape;117;p1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1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0" name="Shape 120"/>
        <p:cNvGrpSpPr/>
        <p:nvPr/>
      </p:nvGrpSpPr>
      <p:grpSpPr>
        <a:xfrm>
          <a:off x="0" y="0"/>
          <a:ext cx="0" cy="0"/>
          <a:chOff x="0" y="0"/>
          <a:chExt cx="0" cy="0"/>
        </a:xfrm>
      </p:grpSpPr>
      <p:sp>
        <p:nvSpPr>
          <p:cNvPr id="121" name="Google Shape;121;p19"/>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1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23" name="Google Shape;123;p1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p1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1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6" name="Shape 126"/>
        <p:cNvGrpSpPr/>
        <p:nvPr/>
      </p:nvGrpSpPr>
      <p:grpSpPr>
        <a:xfrm>
          <a:off x="0" y="0"/>
          <a:ext cx="0" cy="0"/>
          <a:chOff x="0" y="0"/>
          <a:chExt cx="0" cy="0"/>
        </a:xfrm>
      </p:grpSpPr>
      <p:sp>
        <p:nvSpPr>
          <p:cNvPr id="127" name="Google Shape;127;p2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 name="Google Shape;128;p20"/>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29" name="Google Shape;129;p20"/>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30" name="Google Shape;130;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2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2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8" name="Shape 138"/>
        <p:cNvGrpSpPr/>
        <p:nvPr/>
      </p:nvGrpSpPr>
      <p:grpSpPr>
        <a:xfrm>
          <a:off x="0" y="0"/>
          <a:ext cx="0" cy="0"/>
          <a:chOff x="0" y="0"/>
          <a:chExt cx="0" cy="0"/>
        </a:xfrm>
      </p:grpSpPr>
      <p:sp>
        <p:nvSpPr>
          <p:cNvPr id="139" name="Google Shape;139;p22"/>
          <p:cNvSpPr txBox="1"/>
          <p:nvPr>
            <p:ph type="title"/>
          </p:nvPr>
        </p:nvSpPr>
        <p:spPr>
          <a:xfrm>
            <a:off x="457201" y="204787"/>
            <a:ext cx="3008400" cy="871500"/>
          </a:xfrm>
          <a:prstGeom prst="rect">
            <a:avLst/>
          </a:prstGeom>
          <a:noFill/>
          <a:ln>
            <a:noFill/>
          </a:ln>
        </p:spPr>
        <p:txBody>
          <a:bodyPr anchorCtr="0" anchor="b" bIns="45700" lIns="91425" spcFirstLastPara="1" rIns="91425" wrap="square" tIns="45700"/>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 name="Google Shape;140;p22"/>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41" name="Google Shape;141;p22"/>
          <p:cNvSpPr txBox="1"/>
          <p:nvPr>
            <p:ph idx="2" type="body"/>
          </p:nvPr>
        </p:nvSpPr>
        <p:spPr>
          <a:xfrm>
            <a:off x="457201" y="1076326"/>
            <a:ext cx="3008400" cy="3518400"/>
          </a:xfrm>
          <a:prstGeom prst="rect">
            <a:avLst/>
          </a:prstGeom>
          <a:noFill/>
          <a:ln>
            <a:noFill/>
          </a:ln>
        </p:spPr>
        <p:txBody>
          <a:bodyPr anchorCtr="0" anchor="t" bIns="45700" lIns="91425" spcFirstLastPara="1" rIns="91425" wrap="square" tIns="45700"/>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2" name="Google Shape;142;p2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2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5" name="Shape 145"/>
        <p:cNvGrpSpPr/>
        <p:nvPr/>
      </p:nvGrpSpPr>
      <p:grpSpPr>
        <a:xfrm>
          <a:off x="0" y="0"/>
          <a:ext cx="0" cy="0"/>
          <a:chOff x="0" y="0"/>
          <a:chExt cx="0" cy="0"/>
        </a:xfrm>
      </p:grpSpPr>
      <p:sp>
        <p:nvSpPr>
          <p:cNvPr id="146" name="Google Shape;146;p23"/>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 name="Google Shape;147;p23"/>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8" name="Google Shape;148;p23"/>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9" name="Google Shape;149;p2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2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p2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52" name="Shape 152"/>
        <p:cNvGrpSpPr/>
        <p:nvPr/>
      </p:nvGrpSpPr>
      <p:grpSpPr>
        <a:xfrm>
          <a:off x="0" y="0"/>
          <a:ext cx="0" cy="0"/>
          <a:chOff x="0" y="0"/>
          <a:chExt cx="0" cy="0"/>
        </a:xfrm>
      </p:grpSpPr>
      <p:sp>
        <p:nvSpPr>
          <p:cNvPr id="153" name="Google Shape;153;p24"/>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4"/>
          <p:cNvSpPr txBox="1"/>
          <p:nvPr>
            <p:ph idx="1" type="body"/>
          </p:nvPr>
        </p:nvSpPr>
        <p:spPr>
          <a:xfrm rot="5400000">
            <a:off x="2874750" y="-1217399"/>
            <a:ext cx="3394500" cy="82296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5" name="Google Shape;155;p2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2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25"/>
          <p:cNvSpPr txBox="1"/>
          <p:nvPr>
            <p:ph type="title"/>
          </p:nvPr>
        </p:nvSpPr>
        <p:spPr>
          <a:xfrm rot="5400000">
            <a:off x="5463750" y="1371629"/>
            <a:ext cx="4388700" cy="2057400"/>
          </a:xfrm>
          <a:prstGeom prst="rect">
            <a:avLst/>
          </a:prstGeom>
          <a:noFill/>
          <a:ln>
            <a:noFill/>
          </a:ln>
        </p:spPr>
        <p:txBody>
          <a:bodyPr anchorCtr="0" anchor="ctr" bIns="45700" lIns="91425" spcFirstLastPara="1" rIns="91425" wrap="square" tIns="45700"/>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5"/>
          <p:cNvSpPr txBox="1"/>
          <p:nvPr>
            <p:ph idx="1" type="body"/>
          </p:nvPr>
        </p:nvSpPr>
        <p:spPr>
          <a:xfrm rot="5400000">
            <a:off x="1272750" y="-609571"/>
            <a:ext cx="4388700" cy="6019800"/>
          </a:xfrm>
          <a:prstGeom prst="rect">
            <a:avLst/>
          </a:prstGeom>
          <a:noFill/>
          <a:ln>
            <a:noFill/>
          </a:ln>
        </p:spPr>
        <p:txBody>
          <a:bodyPr anchorCtr="0" anchor="t" bIns="45700" lIns="91425" spcFirstLastPara="1" rIns="91425" wrap="square" tIns="45700"/>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61" name="Google Shape;161;p2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2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descr="E:\websites\free-power-point-templates\2012\logos.png" id="164" name="Google Shape;164;p25"/>
          <p:cNvPicPr preferRelativeResize="0"/>
          <p:nvPr/>
        </p:nvPicPr>
        <p:blipFill rotWithShape="1">
          <a:blip r:embed="rId2">
            <a:alphaModFix/>
          </a:blip>
          <a:srcRect b="0" l="0" r="0" t="0"/>
          <a:stretch/>
        </p:blipFill>
        <p:spPr>
          <a:xfrm>
            <a:off x="3808475" y="2326213"/>
            <a:ext cx="1463784" cy="5269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4" name="Google Shape;84;p1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 name="Google Shape;85;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Google Shape;86;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13"/>
          <p:cNvSpPr txBox="1"/>
          <p:nvPr/>
        </p:nvSpPr>
        <p:spPr>
          <a:xfrm>
            <a:off x="-9150" y="5213747"/>
            <a:ext cx="8389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400" u="none" cap="none" strike="noStrike">
                <a:solidFill>
                  <a:srgbClr val="A5A5A5"/>
                </a:solidFill>
                <a:latin typeface="Calibri"/>
                <a:ea typeface="Calibri"/>
                <a:cs typeface="Calibri"/>
                <a:sym typeface="Calibri"/>
              </a:rPr>
              <a:t>This presentation uses a free template provided by FPPT.com</a:t>
            </a:r>
            <a:endParaRPr/>
          </a:p>
          <a:p>
            <a:pPr indent="0" lvl="0" marL="0" marR="0" rtl="0" algn="l">
              <a:spcBef>
                <a:spcPts val="0"/>
              </a:spcBef>
              <a:spcAft>
                <a:spcPts val="0"/>
              </a:spcAft>
              <a:buNone/>
            </a:pPr>
            <a:r>
              <a:rPr lang="en" sz="1400">
                <a:solidFill>
                  <a:srgbClr val="A5A5A5"/>
                </a:solidFill>
                <a:latin typeface="Calibri"/>
                <a:ea typeface="Calibri"/>
                <a:cs typeface="Calibri"/>
                <a:sym typeface="Calibri"/>
              </a:rPr>
              <a:t>www.free-power-point-templates.com</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mt="90000"/>
          </a:blip>
          <a:srcRect b="8659" l="2282" r="4918" t="0"/>
          <a:stretch/>
        </p:blipFill>
        <p:spPr>
          <a:xfrm flipH="1" rot="10800000">
            <a:off x="3125" y="0"/>
            <a:ext cx="9144001" cy="5143500"/>
          </a:xfrm>
          <a:prstGeom prst="rect">
            <a:avLst/>
          </a:prstGeom>
          <a:noFill/>
          <a:ln>
            <a:noFill/>
          </a:ln>
        </p:spPr>
      </p:pic>
      <p:sp>
        <p:nvSpPr>
          <p:cNvPr id="170" name="Google Shape;170;p26"/>
          <p:cNvSpPr txBox="1"/>
          <p:nvPr>
            <p:ph type="ctrTitle"/>
          </p:nvPr>
        </p:nvSpPr>
        <p:spPr>
          <a:xfrm>
            <a:off x="473365" y="1124136"/>
            <a:ext cx="8203500" cy="13641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Font typeface="Calibri"/>
              <a:buNone/>
            </a:pPr>
            <a:r>
              <a:rPr b="1" lang="en" sz="4800">
                <a:latin typeface="EB Garamond"/>
                <a:ea typeface="EB Garamond"/>
                <a:cs typeface="EB Garamond"/>
                <a:sym typeface="EB Garamond"/>
              </a:rPr>
              <a:t>IS4302 Project</a:t>
            </a:r>
            <a:endParaRPr b="1" sz="4800">
              <a:latin typeface="EB Garamond"/>
              <a:ea typeface="EB Garamond"/>
              <a:cs typeface="EB Garamond"/>
              <a:sym typeface="EB Garamond"/>
            </a:endParaRPr>
          </a:p>
        </p:txBody>
      </p:sp>
      <p:sp>
        <p:nvSpPr>
          <p:cNvPr id="171" name="Google Shape;171;p26"/>
          <p:cNvSpPr txBox="1"/>
          <p:nvPr>
            <p:ph idx="1" type="subTitle"/>
          </p:nvPr>
        </p:nvSpPr>
        <p:spPr>
          <a:xfrm>
            <a:off x="1566550" y="2446825"/>
            <a:ext cx="3480000" cy="1657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None/>
            </a:pPr>
            <a:r>
              <a:rPr lang="en" sz="2400">
                <a:solidFill>
                  <a:srgbClr val="00FFFF"/>
                </a:solidFill>
                <a:latin typeface="EB Garamond"/>
                <a:ea typeface="EB Garamond"/>
                <a:cs typeface="EB Garamond"/>
                <a:sym typeface="EB Garamond"/>
              </a:rPr>
              <a:t>Alvin Lim Wei Qiang     </a:t>
            </a:r>
            <a:endParaRPr sz="2400">
              <a:solidFill>
                <a:srgbClr val="00FFFF"/>
              </a:solidFill>
              <a:latin typeface="EB Garamond"/>
              <a:ea typeface="EB Garamond"/>
              <a:cs typeface="EB Garamond"/>
              <a:sym typeface="EB Garamond"/>
            </a:endParaRPr>
          </a:p>
          <a:p>
            <a:pPr indent="0" lvl="0" marL="0" rtl="0" algn="ctr">
              <a:spcBef>
                <a:spcPts val="0"/>
              </a:spcBef>
              <a:spcAft>
                <a:spcPts val="0"/>
              </a:spcAft>
              <a:buClr>
                <a:schemeClr val="dk1"/>
              </a:buClr>
              <a:buSzPts val="1100"/>
              <a:buNone/>
            </a:pPr>
            <a:r>
              <a:rPr lang="en" sz="2400">
                <a:solidFill>
                  <a:srgbClr val="00FFFF"/>
                </a:solidFill>
                <a:latin typeface="EB Garamond"/>
                <a:ea typeface="EB Garamond"/>
                <a:cs typeface="EB Garamond"/>
                <a:sym typeface="EB Garamond"/>
              </a:rPr>
              <a:t>Cheong Yi Wei     </a:t>
            </a:r>
            <a:endParaRPr sz="2400">
              <a:solidFill>
                <a:srgbClr val="00FFFF"/>
              </a:solidFill>
              <a:latin typeface="EB Garamond"/>
              <a:ea typeface="EB Garamond"/>
              <a:cs typeface="EB Garamond"/>
              <a:sym typeface="EB Garamond"/>
            </a:endParaRPr>
          </a:p>
          <a:p>
            <a:pPr indent="0" lvl="0" marL="0" rtl="0" algn="ctr">
              <a:spcBef>
                <a:spcPts val="0"/>
              </a:spcBef>
              <a:spcAft>
                <a:spcPts val="0"/>
              </a:spcAft>
              <a:buClr>
                <a:schemeClr val="dk1"/>
              </a:buClr>
              <a:buSzPts val="1100"/>
              <a:buNone/>
            </a:pPr>
            <a:r>
              <a:rPr lang="en" sz="2400">
                <a:solidFill>
                  <a:srgbClr val="00FFFF"/>
                </a:solidFill>
                <a:latin typeface="EB Garamond"/>
                <a:ea typeface="EB Garamond"/>
                <a:cs typeface="EB Garamond"/>
                <a:sym typeface="EB Garamond"/>
              </a:rPr>
              <a:t>Chua Wei Han</a:t>
            </a:r>
            <a:endParaRPr sz="2400">
              <a:solidFill>
                <a:srgbClr val="00FFFF"/>
              </a:solidFill>
              <a:latin typeface="EB Garamond"/>
              <a:ea typeface="EB Garamond"/>
              <a:cs typeface="EB Garamond"/>
              <a:sym typeface="EB Garamond"/>
            </a:endParaRPr>
          </a:p>
          <a:p>
            <a:pPr indent="0" lvl="0" marL="0" rtl="0" algn="ctr">
              <a:spcBef>
                <a:spcPts val="0"/>
              </a:spcBef>
              <a:spcAft>
                <a:spcPts val="0"/>
              </a:spcAft>
              <a:buClr>
                <a:schemeClr val="dk1"/>
              </a:buClr>
              <a:buSzPts val="1100"/>
              <a:buNone/>
            </a:pPr>
            <a:r>
              <a:rPr lang="en" sz="2400">
                <a:solidFill>
                  <a:srgbClr val="00FFFF"/>
                </a:solidFill>
                <a:latin typeface="EB Garamond"/>
                <a:ea typeface="EB Garamond"/>
                <a:cs typeface="EB Garamond"/>
                <a:sym typeface="EB Garamond"/>
              </a:rPr>
              <a:t>Ng Gin Wen</a:t>
            </a:r>
            <a:endParaRPr sz="2400">
              <a:solidFill>
                <a:srgbClr val="00FFFF"/>
              </a:solidFill>
              <a:latin typeface="EB Garamond"/>
              <a:ea typeface="EB Garamond"/>
              <a:cs typeface="EB Garamond"/>
              <a:sym typeface="EB Garamond"/>
            </a:endParaRPr>
          </a:p>
        </p:txBody>
      </p:sp>
      <p:sp>
        <p:nvSpPr>
          <p:cNvPr id="172" name="Google Shape;172;p26"/>
          <p:cNvSpPr txBox="1"/>
          <p:nvPr/>
        </p:nvSpPr>
        <p:spPr>
          <a:xfrm>
            <a:off x="6551888" y="2684663"/>
            <a:ext cx="2779800" cy="5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00FFFF"/>
              </a:solidFill>
              <a:latin typeface="EB Garamond"/>
              <a:ea typeface="EB Garamond"/>
              <a:cs typeface="EB Garamond"/>
              <a:sym typeface="EB Garamond"/>
            </a:endParaRPr>
          </a:p>
        </p:txBody>
      </p:sp>
      <p:sp>
        <p:nvSpPr>
          <p:cNvPr id="173" name="Google Shape;173;p26"/>
          <p:cNvSpPr txBox="1"/>
          <p:nvPr/>
        </p:nvSpPr>
        <p:spPr>
          <a:xfrm>
            <a:off x="4427450" y="2405422"/>
            <a:ext cx="2835600" cy="16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FFFF"/>
                </a:solidFill>
                <a:latin typeface="EB Garamond"/>
                <a:ea typeface="EB Garamond"/>
                <a:cs typeface="EB Garamond"/>
                <a:sym typeface="EB Garamond"/>
              </a:rPr>
              <a:t>A0139940Y</a:t>
            </a:r>
            <a:endParaRPr sz="2400">
              <a:solidFill>
                <a:srgbClr val="00FFFF"/>
              </a:solidFill>
              <a:latin typeface="EB Garamond"/>
              <a:ea typeface="EB Garamond"/>
              <a:cs typeface="EB Garamond"/>
              <a:sym typeface="EB Garamond"/>
            </a:endParaRPr>
          </a:p>
          <a:p>
            <a:pPr indent="0" lvl="0" marL="0" rtl="0" algn="ctr">
              <a:spcBef>
                <a:spcPts val="0"/>
              </a:spcBef>
              <a:spcAft>
                <a:spcPts val="0"/>
              </a:spcAft>
              <a:buNone/>
            </a:pPr>
            <a:r>
              <a:rPr lang="en" sz="2400">
                <a:solidFill>
                  <a:srgbClr val="00FFFF"/>
                </a:solidFill>
                <a:latin typeface="EB Garamond"/>
                <a:ea typeface="EB Garamond"/>
                <a:cs typeface="EB Garamond"/>
                <a:sym typeface="EB Garamond"/>
              </a:rPr>
              <a:t>A0144713L</a:t>
            </a:r>
            <a:endParaRPr sz="2400">
              <a:solidFill>
                <a:srgbClr val="00FFFF"/>
              </a:solidFill>
              <a:latin typeface="EB Garamond"/>
              <a:ea typeface="EB Garamond"/>
              <a:cs typeface="EB Garamond"/>
              <a:sym typeface="EB Garamond"/>
            </a:endParaRPr>
          </a:p>
          <a:p>
            <a:pPr indent="0" lvl="0" marL="0" rtl="0" algn="ctr">
              <a:spcBef>
                <a:spcPts val="0"/>
              </a:spcBef>
              <a:spcAft>
                <a:spcPts val="0"/>
              </a:spcAft>
              <a:buNone/>
            </a:pPr>
            <a:r>
              <a:rPr lang="en" sz="2400">
                <a:solidFill>
                  <a:srgbClr val="00FFFF"/>
                </a:solidFill>
                <a:latin typeface="EB Garamond"/>
                <a:ea typeface="EB Garamond"/>
                <a:cs typeface="EB Garamond"/>
                <a:sym typeface="EB Garamond"/>
              </a:rPr>
              <a:t>A0139703E</a:t>
            </a:r>
            <a:endParaRPr sz="2400">
              <a:solidFill>
                <a:srgbClr val="00FFFF"/>
              </a:solidFill>
              <a:latin typeface="EB Garamond"/>
              <a:ea typeface="EB Garamond"/>
              <a:cs typeface="EB Garamond"/>
              <a:sym typeface="EB Garamond"/>
            </a:endParaRPr>
          </a:p>
          <a:p>
            <a:pPr indent="0" lvl="0" marL="0" rtl="0" algn="ctr">
              <a:spcBef>
                <a:spcPts val="0"/>
              </a:spcBef>
              <a:spcAft>
                <a:spcPts val="0"/>
              </a:spcAft>
              <a:buNone/>
            </a:pPr>
            <a:r>
              <a:rPr lang="en" sz="2400">
                <a:solidFill>
                  <a:srgbClr val="00FFFF"/>
                </a:solidFill>
                <a:latin typeface="EB Garamond"/>
                <a:ea typeface="EB Garamond"/>
                <a:cs typeface="EB Garamond"/>
                <a:sym typeface="EB Garamond"/>
              </a:rPr>
              <a:t>A0142949U</a:t>
            </a:r>
            <a:endParaRPr sz="2400">
              <a:solidFill>
                <a:srgbClr val="00FFFF"/>
              </a:solidFill>
              <a:latin typeface="EB Garamond"/>
              <a:ea typeface="EB Garamond"/>
              <a:cs typeface="EB Garamond"/>
              <a:sym typeface="EB Garamond"/>
            </a:endParaRPr>
          </a:p>
        </p:txBody>
      </p:sp>
      <p:sp>
        <p:nvSpPr>
          <p:cNvPr id="174" name="Google Shape;174;p26"/>
          <p:cNvSpPr txBox="1"/>
          <p:nvPr/>
        </p:nvSpPr>
        <p:spPr>
          <a:xfrm>
            <a:off x="6721313" y="1975213"/>
            <a:ext cx="3001200" cy="5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35"/>
          <p:cNvPicPr preferRelativeResize="0"/>
          <p:nvPr/>
        </p:nvPicPr>
        <p:blipFill rotWithShape="1">
          <a:blip r:embed="rId3">
            <a:alphaModFix amt="25000"/>
          </a:blip>
          <a:srcRect b="8659" l="2282" r="4918" t="0"/>
          <a:stretch/>
        </p:blipFill>
        <p:spPr>
          <a:xfrm>
            <a:off x="3125" y="0"/>
            <a:ext cx="9144001" cy="5143500"/>
          </a:xfrm>
          <a:prstGeom prst="rect">
            <a:avLst/>
          </a:prstGeom>
          <a:noFill/>
          <a:ln>
            <a:noFill/>
          </a:ln>
        </p:spPr>
      </p:pic>
      <p:sp>
        <p:nvSpPr>
          <p:cNvPr descr="Image result for insurance industry light" id="284" name="Google Shape;284;p35"/>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 name="Google Shape;285;p35"/>
          <p:cNvSpPr txBox="1"/>
          <p:nvPr/>
        </p:nvSpPr>
        <p:spPr>
          <a:xfrm>
            <a:off x="729900" y="349675"/>
            <a:ext cx="8414100" cy="74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600">
                <a:solidFill>
                  <a:srgbClr val="1F497D"/>
                </a:solidFill>
                <a:latin typeface="EB Garamond"/>
                <a:ea typeface="EB Garamond"/>
                <a:cs typeface="EB Garamond"/>
                <a:sym typeface="EB Garamond"/>
              </a:rPr>
              <a:t>Thank You!</a:t>
            </a:r>
            <a:endParaRPr sz="3600">
              <a:solidFill>
                <a:srgbClr val="00B0F0"/>
              </a:solidFill>
              <a:latin typeface="EB Garamond"/>
              <a:ea typeface="EB Garamond"/>
              <a:cs typeface="EB Garamond"/>
              <a:sym typeface="EB Garamond"/>
            </a:endParaRPr>
          </a:p>
        </p:txBody>
      </p:sp>
      <p:sp>
        <p:nvSpPr>
          <p:cNvPr id="286" name="Google Shape;286;p35"/>
          <p:cNvSpPr txBox="1"/>
          <p:nvPr/>
        </p:nvSpPr>
        <p:spPr>
          <a:xfrm>
            <a:off x="729900" y="1090800"/>
            <a:ext cx="8414100" cy="2961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2400">
              <a:solidFill>
                <a:srgbClr val="FF0000"/>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27"/>
          <p:cNvPicPr preferRelativeResize="0"/>
          <p:nvPr/>
        </p:nvPicPr>
        <p:blipFill rotWithShape="1">
          <a:blip r:embed="rId3">
            <a:alphaModFix amt="25000"/>
          </a:blip>
          <a:srcRect b="8659" l="2282" r="4918" t="0"/>
          <a:stretch/>
        </p:blipFill>
        <p:spPr>
          <a:xfrm>
            <a:off x="3125" y="0"/>
            <a:ext cx="9144001" cy="5143500"/>
          </a:xfrm>
          <a:prstGeom prst="rect">
            <a:avLst/>
          </a:prstGeom>
          <a:noFill/>
          <a:ln>
            <a:noFill/>
          </a:ln>
        </p:spPr>
      </p:pic>
      <p:sp>
        <p:nvSpPr>
          <p:cNvPr descr="Image result for insurance industry light" id="181" name="Google Shape;181;p27"/>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 name="Google Shape;182;p27"/>
          <p:cNvSpPr txBox="1"/>
          <p:nvPr/>
        </p:nvSpPr>
        <p:spPr>
          <a:xfrm>
            <a:off x="729900" y="349675"/>
            <a:ext cx="8414100" cy="1078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600">
                <a:solidFill>
                  <a:srgbClr val="1F497D"/>
                </a:solidFill>
                <a:latin typeface="EB Garamond"/>
                <a:ea typeface="EB Garamond"/>
                <a:cs typeface="EB Garamond"/>
                <a:sym typeface="EB Garamond"/>
              </a:rPr>
              <a:t>Previously…</a:t>
            </a:r>
            <a:endParaRPr b="1" sz="3600">
              <a:solidFill>
                <a:srgbClr val="1F497D"/>
              </a:solidFill>
              <a:latin typeface="EB Garamond"/>
              <a:ea typeface="EB Garamond"/>
              <a:cs typeface="EB Garamond"/>
              <a:sym typeface="EB Garamond"/>
            </a:endParaRPr>
          </a:p>
          <a:p>
            <a:pPr indent="0" lvl="0" marL="0" rtl="0" algn="l">
              <a:spcBef>
                <a:spcPts val="0"/>
              </a:spcBef>
              <a:spcAft>
                <a:spcPts val="0"/>
              </a:spcAft>
              <a:buClr>
                <a:schemeClr val="dk1"/>
              </a:buClr>
              <a:buSzPts val="2600"/>
              <a:buFont typeface="Arial"/>
              <a:buNone/>
            </a:pPr>
            <a:r>
              <a:rPr b="1" lang="en" sz="3000">
                <a:solidFill>
                  <a:schemeClr val="dk2"/>
                </a:solidFill>
                <a:latin typeface="EB Garamond"/>
                <a:ea typeface="EB Garamond"/>
                <a:cs typeface="EB Garamond"/>
                <a:sym typeface="EB Garamond"/>
              </a:rPr>
              <a:t>2008 China Sichuan Earthquake</a:t>
            </a:r>
            <a:endParaRPr b="1" sz="3000">
              <a:solidFill>
                <a:srgbClr val="1F497D"/>
              </a:solidFill>
              <a:latin typeface="EB Garamond"/>
              <a:ea typeface="EB Garamond"/>
              <a:cs typeface="EB Garamond"/>
              <a:sym typeface="EB Garamond"/>
            </a:endParaRPr>
          </a:p>
        </p:txBody>
      </p:sp>
      <p:sp>
        <p:nvSpPr>
          <p:cNvPr descr="Image result for insurance industry light" id="183" name="Google Shape;183;p27"/>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 result for sichuan earthquake before and after" id="184" name="Google Shape;184;p27"/>
          <p:cNvPicPr preferRelativeResize="0"/>
          <p:nvPr/>
        </p:nvPicPr>
        <p:blipFill rotWithShape="1">
          <a:blip r:embed="rId4">
            <a:alphaModFix/>
          </a:blip>
          <a:srcRect b="0" l="0" r="0" t="0"/>
          <a:stretch/>
        </p:blipFill>
        <p:spPr>
          <a:xfrm>
            <a:off x="846156" y="2024253"/>
            <a:ext cx="7486650" cy="2381250"/>
          </a:xfrm>
          <a:prstGeom prst="rect">
            <a:avLst/>
          </a:prstGeom>
          <a:noFill/>
          <a:ln>
            <a:noFill/>
          </a:ln>
        </p:spPr>
      </p:pic>
      <p:sp>
        <p:nvSpPr>
          <p:cNvPr id="185" name="Google Shape;185;p27"/>
          <p:cNvSpPr/>
          <p:nvPr/>
        </p:nvSpPr>
        <p:spPr>
          <a:xfrm>
            <a:off x="846156" y="2576703"/>
            <a:ext cx="2206800" cy="18288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 name="Google Shape;186;p27"/>
          <p:cNvSpPr/>
          <p:nvPr/>
        </p:nvSpPr>
        <p:spPr>
          <a:xfrm>
            <a:off x="5034108" y="2576703"/>
            <a:ext cx="2206800" cy="18288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8"/>
          <p:cNvPicPr preferRelativeResize="0"/>
          <p:nvPr/>
        </p:nvPicPr>
        <p:blipFill rotWithShape="1">
          <a:blip r:embed="rId3">
            <a:alphaModFix amt="25000"/>
          </a:blip>
          <a:srcRect b="8659" l="2282" r="4918" t="0"/>
          <a:stretch/>
        </p:blipFill>
        <p:spPr>
          <a:xfrm>
            <a:off x="3125" y="0"/>
            <a:ext cx="9144001" cy="5143500"/>
          </a:xfrm>
          <a:prstGeom prst="rect">
            <a:avLst/>
          </a:prstGeom>
          <a:noFill/>
          <a:ln>
            <a:noFill/>
          </a:ln>
        </p:spPr>
      </p:pic>
      <p:sp>
        <p:nvSpPr>
          <p:cNvPr descr="Image result for insurance industry light" id="193" name="Google Shape;193;p28"/>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 name="Google Shape;194;p28"/>
          <p:cNvSpPr txBox="1"/>
          <p:nvPr/>
        </p:nvSpPr>
        <p:spPr>
          <a:xfrm>
            <a:off x="729900" y="349675"/>
            <a:ext cx="8414100" cy="74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600">
                <a:solidFill>
                  <a:srgbClr val="1F497D"/>
                </a:solidFill>
                <a:latin typeface="EB Garamond"/>
                <a:ea typeface="EB Garamond"/>
                <a:cs typeface="EB Garamond"/>
                <a:sym typeface="EB Garamond"/>
              </a:rPr>
              <a:t>Recently in March 2019...</a:t>
            </a:r>
            <a:endParaRPr sz="3600">
              <a:solidFill>
                <a:srgbClr val="00B0F0"/>
              </a:solidFill>
              <a:latin typeface="EB Garamond"/>
              <a:ea typeface="EB Garamond"/>
              <a:cs typeface="EB Garamond"/>
              <a:sym typeface="EB Garamond"/>
            </a:endParaRPr>
          </a:p>
        </p:txBody>
      </p:sp>
      <p:pic>
        <p:nvPicPr>
          <p:cNvPr id="195" name="Google Shape;195;p28"/>
          <p:cNvPicPr preferRelativeResize="0"/>
          <p:nvPr/>
        </p:nvPicPr>
        <p:blipFill rotWithShape="1">
          <a:blip r:embed="rId4">
            <a:alphaModFix/>
          </a:blip>
          <a:srcRect b="2539" l="30631" r="1586" t="2330"/>
          <a:stretch/>
        </p:blipFill>
        <p:spPr>
          <a:xfrm>
            <a:off x="831575" y="1031675"/>
            <a:ext cx="4937324" cy="3947474"/>
          </a:xfrm>
          <a:prstGeom prst="rect">
            <a:avLst/>
          </a:prstGeom>
          <a:noFill/>
          <a:ln>
            <a:noFill/>
          </a:ln>
        </p:spPr>
      </p:pic>
      <p:sp>
        <p:nvSpPr>
          <p:cNvPr id="196" name="Google Shape;196;p28"/>
          <p:cNvSpPr txBox="1"/>
          <p:nvPr/>
        </p:nvSpPr>
        <p:spPr>
          <a:xfrm>
            <a:off x="6116450" y="2031925"/>
            <a:ext cx="2503500" cy="489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Recurring Incidence</a:t>
            </a:r>
            <a:endParaRPr b="1" sz="1800">
              <a:latin typeface="Calibri"/>
              <a:ea typeface="Calibri"/>
              <a:cs typeface="Calibri"/>
              <a:sym typeface="Calibri"/>
            </a:endParaRPr>
          </a:p>
        </p:txBody>
      </p:sp>
      <p:sp>
        <p:nvSpPr>
          <p:cNvPr id="197" name="Google Shape;197;p28"/>
          <p:cNvSpPr txBox="1"/>
          <p:nvPr/>
        </p:nvSpPr>
        <p:spPr>
          <a:xfrm>
            <a:off x="6116450" y="2632600"/>
            <a:ext cx="2503500" cy="489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Undiscovered for Years</a:t>
            </a:r>
            <a:endParaRPr b="1" sz="1800">
              <a:latin typeface="Calibri"/>
              <a:ea typeface="Calibri"/>
              <a:cs typeface="Calibri"/>
              <a:sym typeface="Calibri"/>
            </a:endParaRPr>
          </a:p>
        </p:txBody>
      </p:sp>
      <p:sp>
        <p:nvSpPr>
          <p:cNvPr id="198" name="Google Shape;198;p28"/>
          <p:cNvSpPr txBox="1"/>
          <p:nvPr/>
        </p:nvSpPr>
        <p:spPr>
          <a:xfrm>
            <a:off x="6116450" y="1184075"/>
            <a:ext cx="2503500" cy="7410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Misappropriation of Funds</a:t>
            </a:r>
            <a:endParaRPr b="1" sz="1800">
              <a:latin typeface="Calibri"/>
              <a:ea typeface="Calibri"/>
              <a:cs typeface="Calibri"/>
              <a:sym typeface="Calibri"/>
            </a:endParaRPr>
          </a:p>
        </p:txBody>
      </p:sp>
      <p:pic>
        <p:nvPicPr>
          <p:cNvPr id="199" name="Google Shape;199;p28"/>
          <p:cNvPicPr preferRelativeResize="0"/>
          <p:nvPr/>
        </p:nvPicPr>
        <p:blipFill>
          <a:blip r:embed="rId5">
            <a:alphaModFix/>
          </a:blip>
          <a:stretch>
            <a:fillRect/>
          </a:stretch>
        </p:blipFill>
        <p:spPr>
          <a:xfrm>
            <a:off x="3485800" y="1868696"/>
            <a:ext cx="2206900" cy="41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9"/>
          <p:cNvPicPr preferRelativeResize="0"/>
          <p:nvPr/>
        </p:nvPicPr>
        <p:blipFill rotWithShape="1">
          <a:blip r:embed="rId3">
            <a:alphaModFix amt="25000"/>
          </a:blip>
          <a:srcRect b="8659" l="2282" r="4918" t="0"/>
          <a:stretch/>
        </p:blipFill>
        <p:spPr>
          <a:xfrm>
            <a:off x="3125" y="0"/>
            <a:ext cx="9144001" cy="5143500"/>
          </a:xfrm>
          <a:prstGeom prst="rect">
            <a:avLst/>
          </a:prstGeom>
          <a:noFill/>
          <a:ln>
            <a:noFill/>
          </a:ln>
        </p:spPr>
      </p:pic>
      <p:sp>
        <p:nvSpPr>
          <p:cNvPr descr="Image result for insurance industry light" id="206" name="Google Shape;206;p29"/>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7" name="Google Shape;207;p29"/>
          <p:cNvSpPr txBox="1"/>
          <p:nvPr/>
        </p:nvSpPr>
        <p:spPr>
          <a:xfrm>
            <a:off x="729900" y="349675"/>
            <a:ext cx="8414100" cy="74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600">
                <a:solidFill>
                  <a:srgbClr val="1F497D"/>
                </a:solidFill>
                <a:latin typeface="EB Garamond"/>
                <a:ea typeface="EB Garamond"/>
                <a:cs typeface="EB Garamond"/>
                <a:sym typeface="EB Garamond"/>
              </a:rPr>
              <a:t>Recently in March 2019...</a:t>
            </a:r>
            <a:endParaRPr sz="3600">
              <a:solidFill>
                <a:srgbClr val="00B0F0"/>
              </a:solidFill>
              <a:latin typeface="EB Garamond"/>
              <a:ea typeface="EB Garamond"/>
              <a:cs typeface="EB Garamond"/>
              <a:sym typeface="EB Garamond"/>
            </a:endParaRPr>
          </a:p>
        </p:txBody>
      </p:sp>
      <p:sp>
        <p:nvSpPr>
          <p:cNvPr id="208" name="Google Shape;208;p29"/>
          <p:cNvSpPr txBox="1"/>
          <p:nvPr/>
        </p:nvSpPr>
        <p:spPr>
          <a:xfrm>
            <a:off x="6116450" y="2031925"/>
            <a:ext cx="2503500" cy="489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Recurring Incidence</a:t>
            </a:r>
            <a:endParaRPr b="1" sz="1800">
              <a:latin typeface="Calibri"/>
              <a:ea typeface="Calibri"/>
              <a:cs typeface="Calibri"/>
              <a:sym typeface="Calibri"/>
            </a:endParaRPr>
          </a:p>
        </p:txBody>
      </p:sp>
      <p:sp>
        <p:nvSpPr>
          <p:cNvPr id="209" name="Google Shape;209;p29"/>
          <p:cNvSpPr txBox="1"/>
          <p:nvPr/>
        </p:nvSpPr>
        <p:spPr>
          <a:xfrm>
            <a:off x="6116450" y="2632600"/>
            <a:ext cx="2503500" cy="489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Undiscovered for Years</a:t>
            </a:r>
            <a:endParaRPr b="1" sz="1800">
              <a:latin typeface="Calibri"/>
              <a:ea typeface="Calibri"/>
              <a:cs typeface="Calibri"/>
              <a:sym typeface="Calibri"/>
            </a:endParaRPr>
          </a:p>
        </p:txBody>
      </p:sp>
      <p:sp>
        <p:nvSpPr>
          <p:cNvPr id="210" name="Google Shape;210;p29"/>
          <p:cNvSpPr txBox="1"/>
          <p:nvPr/>
        </p:nvSpPr>
        <p:spPr>
          <a:xfrm>
            <a:off x="6116450" y="1184075"/>
            <a:ext cx="2503500" cy="7410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Misappropriation of Funds</a:t>
            </a:r>
            <a:endParaRPr b="1" sz="1800">
              <a:latin typeface="Calibri"/>
              <a:ea typeface="Calibri"/>
              <a:cs typeface="Calibri"/>
              <a:sym typeface="Calibri"/>
            </a:endParaRPr>
          </a:p>
        </p:txBody>
      </p:sp>
      <p:sp>
        <p:nvSpPr>
          <p:cNvPr id="211" name="Google Shape;211;p29"/>
          <p:cNvSpPr txBox="1"/>
          <p:nvPr/>
        </p:nvSpPr>
        <p:spPr>
          <a:xfrm>
            <a:off x="6116450" y="3233275"/>
            <a:ext cx="2503500" cy="7410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Untraceable Cash Donations</a:t>
            </a:r>
            <a:endParaRPr b="1" sz="1800">
              <a:latin typeface="Calibri"/>
              <a:ea typeface="Calibri"/>
              <a:cs typeface="Calibri"/>
              <a:sym typeface="Calibri"/>
            </a:endParaRPr>
          </a:p>
        </p:txBody>
      </p:sp>
      <p:sp>
        <p:nvSpPr>
          <p:cNvPr id="212" name="Google Shape;212;p29"/>
          <p:cNvSpPr txBox="1"/>
          <p:nvPr/>
        </p:nvSpPr>
        <p:spPr>
          <a:xfrm>
            <a:off x="729900" y="1184075"/>
            <a:ext cx="4800600" cy="28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EB Garamond"/>
                <a:ea typeface="EB Garamond"/>
                <a:cs typeface="EB Garamond"/>
                <a:sym typeface="EB Garamond"/>
              </a:rPr>
              <a:t>“</a:t>
            </a:r>
            <a:r>
              <a:rPr b="1" lang="en" sz="2400">
                <a:latin typeface="EB Garamond"/>
                <a:ea typeface="EB Garamond"/>
                <a:cs typeface="EB Garamond"/>
                <a:sym typeface="EB Garamond"/>
              </a:rPr>
              <a:t>Those who visited the mosque </a:t>
            </a:r>
            <a:r>
              <a:rPr b="1" lang="en" sz="2400">
                <a:solidFill>
                  <a:srgbClr val="4A86E8"/>
                </a:solidFill>
                <a:latin typeface="EB Garamond"/>
                <a:ea typeface="EB Garamond"/>
                <a:cs typeface="EB Garamond"/>
                <a:sym typeface="EB Garamond"/>
              </a:rPr>
              <a:t>gave donations by placing cash</a:t>
            </a:r>
            <a:r>
              <a:rPr b="1" lang="en" sz="2400">
                <a:latin typeface="EB Garamond"/>
                <a:ea typeface="EB Garamond"/>
                <a:cs typeface="EB Garamond"/>
                <a:sym typeface="EB Garamond"/>
              </a:rPr>
              <a:t> into donation chests and containers inside the mosque, labelled "tabung jumaat" or Friday collections and "tabung kebajikan" or welfare collections.”</a:t>
            </a:r>
            <a:endParaRPr b="1" sz="240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30"/>
          <p:cNvPicPr preferRelativeResize="0"/>
          <p:nvPr/>
        </p:nvPicPr>
        <p:blipFill rotWithShape="1">
          <a:blip r:embed="rId3">
            <a:alphaModFix amt="25000"/>
          </a:blip>
          <a:srcRect b="8659" l="2282" r="4918" t="0"/>
          <a:stretch/>
        </p:blipFill>
        <p:spPr>
          <a:xfrm>
            <a:off x="3125" y="0"/>
            <a:ext cx="9144001" cy="5143500"/>
          </a:xfrm>
          <a:prstGeom prst="rect">
            <a:avLst/>
          </a:prstGeom>
          <a:noFill/>
          <a:ln>
            <a:noFill/>
          </a:ln>
        </p:spPr>
      </p:pic>
      <p:sp>
        <p:nvSpPr>
          <p:cNvPr descr="Image result for insurance industry light" id="219" name="Google Shape;219;p30"/>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0" name="Google Shape;220;p30"/>
          <p:cNvSpPr txBox="1"/>
          <p:nvPr/>
        </p:nvSpPr>
        <p:spPr>
          <a:xfrm>
            <a:off x="729900" y="349675"/>
            <a:ext cx="8414100" cy="74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600">
                <a:solidFill>
                  <a:srgbClr val="1F497D"/>
                </a:solidFill>
                <a:latin typeface="EB Garamond"/>
                <a:ea typeface="EB Garamond"/>
                <a:cs typeface="EB Garamond"/>
                <a:sym typeface="EB Garamond"/>
              </a:rPr>
              <a:t>Recently in March 2019...</a:t>
            </a:r>
            <a:endParaRPr sz="3600">
              <a:solidFill>
                <a:srgbClr val="00B0F0"/>
              </a:solidFill>
              <a:latin typeface="EB Garamond"/>
              <a:ea typeface="EB Garamond"/>
              <a:cs typeface="EB Garamond"/>
              <a:sym typeface="EB Garamond"/>
            </a:endParaRPr>
          </a:p>
        </p:txBody>
      </p:sp>
      <p:sp>
        <p:nvSpPr>
          <p:cNvPr id="221" name="Google Shape;221;p30"/>
          <p:cNvSpPr txBox="1"/>
          <p:nvPr/>
        </p:nvSpPr>
        <p:spPr>
          <a:xfrm>
            <a:off x="6116450" y="2031925"/>
            <a:ext cx="2503500" cy="489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Recurring Incidence</a:t>
            </a:r>
            <a:endParaRPr b="1" sz="1800">
              <a:latin typeface="Calibri"/>
              <a:ea typeface="Calibri"/>
              <a:cs typeface="Calibri"/>
              <a:sym typeface="Calibri"/>
            </a:endParaRPr>
          </a:p>
        </p:txBody>
      </p:sp>
      <p:sp>
        <p:nvSpPr>
          <p:cNvPr id="222" name="Google Shape;222;p30"/>
          <p:cNvSpPr txBox="1"/>
          <p:nvPr/>
        </p:nvSpPr>
        <p:spPr>
          <a:xfrm>
            <a:off x="6116450" y="2632600"/>
            <a:ext cx="2503500" cy="489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Undiscovered for Years</a:t>
            </a:r>
            <a:endParaRPr b="1" sz="1800">
              <a:latin typeface="Calibri"/>
              <a:ea typeface="Calibri"/>
              <a:cs typeface="Calibri"/>
              <a:sym typeface="Calibri"/>
            </a:endParaRPr>
          </a:p>
        </p:txBody>
      </p:sp>
      <p:sp>
        <p:nvSpPr>
          <p:cNvPr id="223" name="Google Shape;223;p30"/>
          <p:cNvSpPr txBox="1"/>
          <p:nvPr/>
        </p:nvSpPr>
        <p:spPr>
          <a:xfrm>
            <a:off x="6116450" y="1184075"/>
            <a:ext cx="2503500" cy="7410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Misappropriation of Funds</a:t>
            </a:r>
            <a:endParaRPr b="1" sz="1800">
              <a:latin typeface="Calibri"/>
              <a:ea typeface="Calibri"/>
              <a:cs typeface="Calibri"/>
              <a:sym typeface="Calibri"/>
            </a:endParaRPr>
          </a:p>
        </p:txBody>
      </p:sp>
      <p:sp>
        <p:nvSpPr>
          <p:cNvPr id="224" name="Google Shape;224;p30"/>
          <p:cNvSpPr txBox="1"/>
          <p:nvPr/>
        </p:nvSpPr>
        <p:spPr>
          <a:xfrm>
            <a:off x="6116450" y="3233275"/>
            <a:ext cx="2503500" cy="7410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Untraceable Cash Donations</a:t>
            </a:r>
            <a:endParaRPr b="1" sz="1800">
              <a:latin typeface="Calibri"/>
              <a:ea typeface="Calibri"/>
              <a:cs typeface="Calibri"/>
              <a:sym typeface="Calibri"/>
            </a:endParaRPr>
          </a:p>
        </p:txBody>
      </p:sp>
      <p:sp>
        <p:nvSpPr>
          <p:cNvPr id="225" name="Google Shape;225;p30"/>
          <p:cNvSpPr txBox="1"/>
          <p:nvPr/>
        </p:nvSpPr>
        <p:spPr>
          <a:xfrm>
            <a:off x="6116450" y="4085650"/>
            <a:ext cx="2503500" cy="7410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Misplaced Trust on Person of Authority</a:t>
            </a:r>
            <a:endParaRPr b="1" sz="1800">
              <a:latin typeface="Calibri"/>
              <a:ea typeface="Calibri"/>
              <a:cs typeface="Calibri"/>
              <a:sym typeface="Calibri"/>
            </a:endParaRPr>
          </a:p>
        </p:txBody>
      </p:sp>
      <p:sp>
        <p:nvSpPr>
          <p:cNvPr id="226" name="Google Shape;226;p30"/>
          <p:cNvSpPr txBox="1"/>
          <p:nvPr/>
        </p:nvSpPr>
        <p:spPr>
          <a:xfrm>
            <a:off x="729900" y="1184075"/>
            <a:ext cx="4800600" cy="29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EB Garamond"/>
                <a:ea typeface="EB Garamond"/>
                <a:cs typeface="EB Garamond"/>
                <a:sym typeface="EB Garamond"/>
              </a:rPr>
              <a:t>“He was </a:t>
            </a:r>
            <a:r>
              <a:rPr b="1" lang="en" sz="1800">
                <a:solidFill>
                  <a:srgbClr val="4A86E8"/>
                </a:solidFill>
                <a:latin typeface="EB Garamond"/>
                <a:ea typeface="EB Garamond"/>
                <a:cs typeface="EB Garamond"/>
                <a:sym typeface="EB Garamond"/>
              </a:rPr>
              <a:t>chairman of the mosque management board</a:t>
            </a:r>
            <a:r>
              <a:rPr b="1" lang="en" sz="1800">
                <a:latin typeface="EB Garamond"/>
                <a:ea typeface="EB Garamond"/>
                <a:cs typeface="EB Garamond"/>
                <a:sym typeface="EB Garamond"/>
              </a:rPr>
              <a:t> between 2003 and August 2010, continuing as voluntary chairman up to March 2013.</a:t>
            </a:r>
            <a:endParaRPr b="1" sz="1800">
              <a:latin typeface="EB Garamond"/>
              <a:ea typeface="EB Garamond"/>
              <a:cs typeface="EB Garamond"/>
              <a:sym typeface="EB Garamond"/>
            </a:endParaRPr>
          </a:p>
          <a:p>
            <a:pPr indent="0" lvl="0" marL="0" rtl="0" algn="l">
              <a:spcBef>
                <a:spcPts val="0"/>
              </a:spcBef>
              <a:spcAft>
                <a:spcPts val="0"/>
              </a:spcAft>
              <a:buNone/>
            </a:pPr>
            <a:r>
              <a:t/>
            </a:r>
            <a:endParaRPr b="1" sz="1800">
              <a:latin typeface="EB Garamond"/>
              <a:ea typeface="EB Garamond"/>
              <a:cs typeface="EB Garamond"/>
              <a:sym typeface="EB Garamond"/>
            </a:endParaRPr>
          </a:p>
          <a:p>
            <a:pPr indent="0" lvl="0" marL="0" rtl="0" algn="l">
              <a:spcBef>
                <a:spcPts val="0"/>
              </a:spcBef>
              <a:spcAft>
                <a:spcPts val="0"/>
              </a:spcAft>
              <a:buNone/>
            </a:pPr>
            <a:r>
              <a:rPr b="1" lang="en" sz="1800">
                <a:latin typeface="EB Garamond"/>
                <a:ea typeface="EB Garamond"/>
                <a:cs typeface="EB Garamond"/>
                <a:sym typeface="EB Garamond"/>
              </a:rPr>
              <a:t>Mutalif was also the </a:t>
            </a:r>
            <a:r>
              <a:rPr b="1" lang="en" sz="1800">
                <a:solidFill>
                  <a:srgbClr val="4A86E8"/>
                </a:solidFill>
                <a:latin typeface="EB Garamond"/>
                <a:ea typeface="EB Garamond"/>
                <a:cs typeface="EB Garamond"/>
                <a:sym typeface="EB Garamond"/>
              </a:rPr>
              <a:t>executive director of the Just Parenting Association (JPA)</a:t>
            </a:r>
            <a:r>
              <a:rPr b="1" lang="en" sz="1800">
                <a:latin typeface="EB Garamond"/>
                <a:ea typeface="EB Garamond"/>
                <a:cs typeface="EB Garamond"/>
                <a:sym typeface="EB Garamond"/>
              </a:rPr>
              <a:t> which he had set up, and the </a:t>
            </a:r>
            <a:r>
              <a:rPr b="1" lang="en" sz="1800">
                <a:solidFill>
                  <a:srgbClr val="4A86E8"/>
                </a:solidFill>
                <a:latin typeface="EB Garamond"/>
                <a:ea typeface="EB Garamond"/>
                <a:cs typeface="EB Garamond"/>
                <a:sym typeface="EB Garamond"/>
              </a:rPr>
              <a:t>president of registered charity Association for Devoted and Active Family Men (ADAM)</a:t>
            </a:r>
            <a:r>
              <a:rPr b="1" lang="en" sz="1800">
                <a:latin typeface="EB Garamond"/>
                <a:ea typeface="EB Garamond"/>
                <a:cs typeface="EB Garamond"/>
                <a:sym typeface="EB Garamond"/>
              </a:rPr>
              <a:t>.”</a:t>
            </a:r>
            <a:endParaRPr b="1" sz="1800">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31"/>
          <p:cNvPicPr preferRelativeResize="0"/>
          <p:nvPr/>
        </p:nvPicPr>
        <p:blipFill rotWithShape="1">
          <a:blip r:embed="rId3">
            <a:alphaModFix amt="25000"/>
          </a:blip>
          <a:srcRect b="8659" l="2282" r="4918" t="0"/>
          <a:stretch/>
        </p:blipFill>
        <p:spPr>
          <a:xfrm>
            <a:off x="3125" y="0"/>
            <a:ext cx="9144001" cy="5143500"/>
          </a:xfrm>
          <a:prstGeom prst="rect">
            <a:avLst/>
          </a:prstGeom>
          <a:noFill/>
          <a:ln>
            <a:noFill/>
          </a:ln>
        </p:spPr>
      </p:pic>
      <p:sp>
        <p:nvSpPr>
          <p:cNvPr descr="Image result for insurance industry light" id="233" name="Google Shape;233;p31"/>
          <p:cNvSpPr/>
          <p:nvPr/>
        </p:nvSpPr>
        <p:spPr>
          <a:xfrm>
            <a:off x="3817150" y="25717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4" name="Google Shape;234;p31"/>
          <p:cNvSpPr txBox="1"/>
          <p:nvPr/>
        </p:nvSpPr>
        <p:spPr>
          <a:xfrm>
            <a:off x="729900" y="349675"/>
            <a:ext cx="8414100" cy="74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600">
                <a:solidFill>
                  <a:srgbClr val="1F497D"/>
                </a:solidFill>
                <a:latin typeface="EB Garamond"/>
                <a:ea typeface="EB Garamond"/>
                <a:cs typeface="EB Garamond"/>
                <a:sym typeface="EB Garamond"/>
              </a:rPr>
              <a:t>Motivation</a:t>
            </a:r>
            <a:endParaRPr sz="3600">
              <a:solidFill>
                <a:srgbClr val="00B0F0"/>
              </a:solidFill>
              <a:latin typeface="EB Garamond"/>
              <a:ea typeface="EB Garamond"/>
              <a:cs typeface="EB Garamond"/>
              <a:sym typeface="EB Garamond"/>
            </a:endParaRPr>
          </a:p>
        </p:txBody>
      </p:sp>
      <p:sp>
        <p:nvSpPr>
          <p:cNvPr id="235" name="Google Shape;235;p31"/>
          <p:cNvSpPr txBox="1"/>
          <p:nvPr/>
        </p:nvSpPr>
        <p:spPr>
          <a:xfrm>
            <a:off x="3320250" y="2184325"/>
            <a:ext cx="2503500" cy="4893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Reduce Such Incidents</a:t>
            </a:r>
            <a:endParaRPr b="1" sz="1800">
              <a:latin typeface="Calibri"/>
              <a:ea typeface="Calibri"/>
              <a:cs typeface="Calibri"/>
              <a:sym typeface="Calibri"/>
            </a:endParaRPr>
          </a:p>
        </p:txBody>
      </p:sp>
      <p:sp>
        <p:nvSpPr>
          <p:cNvPr id="236" name="Google Shape;236;p31"/>
          <p:cNvSpPr txBox="1"/>
          <p:nvPr/>
        </p:nvSpPr>
        <p:spPr>
          <a:xfrm>
            <a:off x="3320250" y="2785000"/>
            <a:ext cx="2503500" cy="4893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Discovered Instantly</a:t>
            </a:r>
            <a:endParaRPr b="1" sz="1800">
              <a:latin typeface="Calibri"/>
              <a:ea typeface="Calibri"/>
              <a:cs typeface="Calibri"/>
              <a:sym typeface="Calibri"/>
            </a:endParaRPr>
          </a:p>
        </p:txBody>
      </p:sp>
      <p:sp>
        <p:nvSpPr>
          <p:cNvPr id="237" name="Google Shape;237;p31"/>
          <p:cNvSpPr txBox="1"/>
          <p:nvPr/>
        </p:nvSpPr>
        <p:spPr>
          <a:xfrm>
            <a:off x="3320250" y="1336475"/>
            <a:ext cx="2503500" cy="7410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Ensure Donated Funds goes to Beneficiaries</a:t>
            </a:r>
            <a:endParaRPr b="1" sz="1800">
              <a:latin typeface="Calibri"/>
              <a:ea typeface="Calibri"/>
              <a:cs typeface="Calibri"/>
              <a:sym typeface="Calibri"/>
            </a:endParaRPr>
          </a:p>
        </p:txBody>
      </p:sp>
      <p:sp>
        <p:nvSpPr>
          <p:cNvPr id="238" name="Google Shape;238;p31"/>
          <p:cNvSpPr txBox="1"/>
          <p:nvPr/>
        </p:nvSpPr>
        <p:spPr>
          <a:xfrm>
            <a:off x="3320250" y="3385675"/>
            <a:ext cx="2503500" cy="7410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T</a:t>
            </a:r>
            <a:r>
              <a:rPr b="1" lang="en" sz="1800">
                <a:latin typeface="Calibri"/>
                <a:ea typeface="Calibri"/>
                <a:cs typeface="Calibri"/>
                <a:sym typeface="Calibri"/>
              </a:rPr>
              <a:t>raceable Blockchain Transactions</a:t>
            </a:r>
            <a:endParaRPr b="1" sz="1800">
              <a:latin typeface="Calibri"/>
              <a:ea typeface="Calibri"/>
              <a:cs typeface="Calibri"/>
              <a:sym typeface="Calibri"/>
            </a:endParaRPr>
          </a:p>
        </p:txBody>
      </p:sp>
      <p:sp>
        <p:nvSpPr>
          <p:cNvPr id="239" name="Google Shape;239;p31"/>
          <p:cNvSpPr txBox="1"/>
          <p:nvPr/>
        </p:nvSpPr>
        <p:spPr>
          <a:xfrm>
            <a:off x="3320250" y="4238050"/>
            <a:ext cx="2503500" cy="7410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Well-Informed Donors and Beneficiaries</a:t>
            </a:r>
            <a:endParaRPr b="1" sz="1800">
              <a:latin typeface="Calibri"/>
              <a:ea typeface="Calibri"/>
              <a:cs typeface="Calibri"/>
              <a:sym typeface="Calibri"/>
            </a:endParaRPr>
          </a:p>
        </p:txBody>
      </p:sp>
      <p:sp>
        <p:nvSpPr>
          <p:cNvPr id="240" name="Google Shape;240;p31"/>
          <p:cNvSpPr txBox="1"/>
          <p:nvPr/>
        </p:nvSpPr>
        <p:spPr>
          <a:xfrm>
            <a:off x="729900" y="2184313"/>
            <a:ext cx="2503500" cy="489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Recurring Incidence</a:t>
            </a:r>
            <a:endParaRPr b="1" sz="1800">
              <a:latin typeface="Calibri"/>
              <a:ea typeface="Calibri"/>
              <a:cs typeface="Calibri"/>
              <a:sym typeface="Calibri"/>
            </a:endParaRPr>
          </a:p>
        </p:txBody>
      </p:sp>
      <p:sp>
        <p:nvSpPr>
          <p:cNvPr id="241" name="Google Shape;241;p31"/>
          <p:cNvSpPr txBox="1"/>
          <p:nvPr/>
        </p:nvSpPr>
        <p:spPr>
          <a:xfrm>
            <a:off x="729900" y="2784988"/>
            <a:ext cx="2503500" cy="489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Undiscovered for Years</a:t>
            </a:r>
            <a:endParaRPr b="1" sz="1800">
              <a:latin typeface="Calibri"/>
              <a:ea typeface="Calibri"/>
              <a:cs typeface="Calibri"/>
              <a:sym typeface="Calibri"/>
            </a:endParaRPr>
          </a:p>
        </p:txBody>
      </p:sp>
      <p:sp>
        <p:nvSpPr>
          <p:cNvPr id="242" name="Google Shape;242;p31"/>
          <p:cNvSpPr txBox="1"/>
          <p:nvPr/>
        </p:nvSpPr>
        <p:spPr>
          <a:xfrm>
            <a:off x="729900" y="1336463"/>
            <a:ext cx="2503500" cy="7410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Misappropriation of Funds</a:t>
            </a:r>
            <a:endParaRPr b="1" sz="1800">
              <a:latin typeface="Calibri"/>
              <a:ea typeface="Calibri"/>
              <a:cs typeface="Calibri"/>
              <a:sym typeface="Calibri"/>
            </a:endParaRPr>
          </a:p>
        </p:txBody>
      </p:sp>
      <p:sp>
        <p:nvSpPr>
          <p:cNvPr id="243" name="Google Shape;243;p31"/>
          <p:cNvSpPr txBox="1"/>
          <p:nvPr/>
        </p:nvSpPr>
        <p:spPr>
          <a:xfrm>
            <a:off x="729900" y="3385663"/>
            <a:ext cx="2503500" cy="7410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Untraceable Cash Donations</a:t>
            </a:r>
            <a:endParaRPr b="1" sz="1800">
              <a:latin typeface="Calibri"/>
              <a:ea typeface="Calibri"/>
              <a:cs typeface="Calibri"/>
              <a:sym typeface="Calibri"/>
            </a:endParaRPr>
          </a:p>
        </p:txBody>
      </p:sp>
      <p:sp>
        <p:nvSpPr>
          <p:cNvPr id="244" name="Google Shape;244;p31"/>
          <p:cNvSpPr txBox="1"/>
          <p:nvPr/>
        </p:nvSpPr>
        <p:spPr>
          <a:xfrm>
            <a:off x="729900" y="4238038"/>
            <a:ext cx="2503500" cy="7410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Calibri"/>
                <a:ea typeface="Calibri"/>
                <a:cs typeface="Calibri"/>
                <a:sym typeface="Calibri"/>
              </a:rPr>
              <a:t>Misplaced Trust on Person of Authority</a:t>
            </a:r>
            <a:endParaRPr b="1" sz="1800">
              <a:latin typeface="Calibri"/>
              <a:ea typeface="Calibri"/>
              <a:cs typeface="Calibri"/>
              <a:sym typeface="Calibri"/>
            </a:endParaRPr>
          </a:p>
        </p:txBody>
      </p:sp>
      <p:sp>
        <p:nvSpPr>
          <p:cNvPr id="245" name="Google Shape;245;p31"/>
          <p:cNvSpPr txBox="1"/>
          <p:nvPr/>
        </p:nvSpPr>
        <p:spPr>
          <a:xfrm>
            <a:off x="577500" y="938275"/>
            <a:ext cx="2808300" cy="4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Calibri"/>
                <a:ea typeface="Calibri"/>
                <a:cs typeface="Calibri"/>
                <a:sym typeface="Calibri"/>
              </a:rPr>
              <a:t>Pain Points in Case Study</a:t>
            </a:r>
            <a:endParaRPr b="1" sz="1800" u="sng">
              <a:latin typeface="Calibri"/>
              <a:ea typeface="Calibri"/>
              <a:cs typeface="Calibri"/>
              <a:sym typeface="Calibri"/>
            </a:endParaRPr>
          </a:p>
        </p:txBody>
      </p:sp>
      <p:sp>
        <p:nvSpPr>
          <p:cNvPr id="246" name="Google Shape;246;p31"/>
          <p:cNvSpPr txBox="1"/>
          <p:nvPr/>
        </p:nvSpPr>
        <p:spPr>
          <a:xfrm>
            <a:off x="3320250" y="938275"/>
            <a:ext cx="2503500" cy="4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Calibri"/>
                <a:ea typeface="Calibri"/>
                <a:cs typeface="Calibri"/>
                <a:sym typeface="Calibri"/>
              </a:rPr>
              <a:t>Intended Outcome:</a:t>
            </a:r>
            <a:endParaRPr b="1" sz="1800" u="sng">
              <a:latin typeface="Calibri"/>
              <a:ea typeface="Calibri"/>
              <a:cs typeface="Calibri"/>
              <a:sym typeface="Calibri"/>
            </a:endParaRPr>
          </a:p>
        </p:txBody>
      </p:sp>
      <p:sp>
        <p:nvSpPr>
          <p:cNvPr id="247" name="Google Shape;247;p31"/>
          <p:cNvSpPr txBox="1"/>
          <p:nvPr/>
        </p:nvSpPr>
        <p:spPr>
          <a:xfrm>
            <a:off x="5980350" y="1336475"/>
            <a:ext cx="2503500" cy="36426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latin typeface="EB Garamond"/>
              <a:ea typeface="EB Garamond"/>
              <a:cs typeface="EB Garamond"/>
              <a:sym typeface="EB Garamond"/>
            </a:endParaRPr>
          </a:p>
          <a:p>
            <a:pPr indent="0" lvl="0" marL="0" rtl="0" algn="ctr">
              <a:spcBef>
                <a:spcPts val="0"/>
              </a:spcBef>
              <a:spcAft>
                <a:spcPts val="0"/>
              </a:spcAft>
              <a:buNone/>
            </a:pPr>
            <a:r>
              <a:t/>
            </a:r>
            <a:endParaRPr b="1" sz="1800">
              <a:latin typeface="EB Garamond"/>
              <a:ea typeface="EB Garamond"/>
              <a:cs typeface="EB Garamond"/>
              <a:sym typeface="EB Garamond"/>
            </a:endParaRPr>
          </a:p>
          <a:p>
            <a:pPr indent="0" lvl="0" marL="0" rtl="0" algn="ctr">
              <a:spcBef>
                <a:spcPts val="0"/>
              </a:spcBef>
              <a:spcAft>
                <a:spcPts val="0"/>
              </a:spcAft>
              <a:buNone/>
            </a:pPr>
            <a:r>
              <a:t/>
            </a:r>
            <a:endParaRPr b="1" sz="1800">
              <a:latin typeface="EB Garamond"/>
              <a:ea typeface="EB Garamond"/>
              <a:cs typeface="EB Garamond"/>
              <a:sym typeface="EB Garamond"/>
            </a:endParaRPr>
          </a:p>
          <a:p>
            <a:pPr indent="0" lvl="0" marL="0" rtl="0" algn="ctr">
              <a:spcBef>
                <a:spcPts val="0"/>
              </a:spcBef>
              <a:spcAft>
                <a:spcPts val="0"/>
              </a:spcAft>
              <a:buNone/>
            </a:pPr>
            <a:r>
              <a:t/>
            </a:r>
            <a:endParaRPr b="1" sz="1800">
              <a:latin typeface="EB Garamond"/>
              <a:ea typeface="EB Garamond"/>
              <a:cs typeface="EB Garamond"/>
              <a:sym typeface="EB Garamond"/>
            </a:endParaRPr>
          </a:p>
          <a:p>
            <a:pPr indent="0" lvl="0" marL="0" rtl="0" algn="ctr">
              <a:spcBef>
                <a:spcPts val="0"/>
              </a:spcBef>
              <a:spcAft>
                <a:spcPts val="0"/>
              </a:spcAft>
              <a:buNone/>
            </a:pPr>
            <a:r>
              <a:rPr b="1" lang="en" sz="1800">
                <a:latin typeface="EB Garamond"/>
                <a:ea typeface="EB Garamond"/>
                <a:cs typeface="EB Garamond"/>
                <a:sym typeface="EB Garamond"/>
              </a:rPr>
              <a:t>Donation Blockchain Model</a:t>
            </a:r>
            <a:endParaRPr b="1" sz="1800">
              <a:latin typeface="EB Garamond"/>
              <a:ea typeface="EB Garamond"/>
              <a:cs typeface="EB Garamond"/>
              <a:sym typeface="EB Garamond"/>
            </a:endParaRPr>
          </a:p>
        </p:txBody>
      </p:sp>
      <p:sp>
        <p:nvSpPr>
          <p:cNvPr id="248" name="Google Shape;248;p31"/>
          <p:cNvSpPr txBox="1"/>
          <p:nvPr/>
        </p:nvSpPr>
        <p:spPr>
          <a:xfrm>
            <a:off x="5980350" y="938275"/>
            <a:ext cx="2503500" cy="4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Calibri"/>
                <a:ea typeface="Calibri"/>
                <a:cs typeface="Calibri"/>
                <a:sym typeface="Calibri"/>
              </a:rPr>
              <a:t>Solution</a:t>
            </a:r>
            <a:r>
              <a:rPr b="1" lang="en" sz="1800" u="sng">
                <a:latin typeface="Calibri"/>
                <a:ea typeface="Calibri"/>
                <a:cs typeface="Calibri"/>
                <a:sym typeface="Calibri"/>
              </a:rPr>
              <a:t>:</a:t>
            </a:r>
            <a:endParaRPr b="1" sz="1800" u="sng">
              <a:latin typeface="Calibri"/>
              <a:ea typeface="Calibri"/>
              <a:cs typeface="Calibri"/>
              <a:sym typeface="Calibri"/>
            </a:endParaRPr>
          </a:p>
        </p:txBody>
      </p:sp>
      <p:pic>
        <p:nvPicPr>
          <p:cNvPr id="249" name="Google Shape;249;p31"/>
          <p:cNvPicPr preferRelativeResize="0"/>
          <p:nvPr/>
        </p:nvPicPr>
        <p:blipFill>
          <a:blip r:embed="rId4">
            <a:alphaModFix/>
          </a:blip>
          <a:stretch>
            <a:fillRect/>
          </a:stretch>
        </p:blipFill>
        <p:spPr>
          <a:xfrm>
            <a:off x="5791725" y="3137200"/>
            <a:ext cx="2880752" cy="126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2"/>
          <p:cNvPicPr preferRelativeResize="0"/>
          <p:nvPr/>
        </p:nvPicPr>
        <p:blipFill rotWithShape="1">
          <a:blip r:embed="rId3">
            <a:alphaModFix amt="25000"/>
          </a:blip>
          <a:srcRect b="8659" l="2282" r="4918" t="0"/>
          <a:stretch/>
        </p:blipFill>
        <p:spPr>
          <a:xfrm>
            <a:off x="3125" y="0"/>
            <a:ext cx="9144001" cy="5143500"/>
          </a:xfrm>
          <a:prstGeom prst="rect">
            <a:avLst/>
          </a:prstGeom>
          <a:noFill/>
          <a:ln>
            <a:noFill/>
          </a:ln>
        </p:spPr>
      </p:pic>
      <p:sp>
        <p:nvSpPr>
          <p:cNvPr descr="Image result for insurance industry light" id="256" name="Google Shape;256;p3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7" name="Google Shape;257;p32"/>
          <p:cNvSpPr txBox="1"/>
          <p:nvPr/>
        </p:nvSpPr>
        <p:spPr>
          <a:xfrm>
            <a:off x="729900" y="349675"/>
            <a:ext cx="8414100" cy="74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600">
                <a:solidFill>
                  <a:srgbClr val="1F497D"/>
                </a:solidFill>
                <a:latin typeface="EB Garamond"/>
                <a:ea typeface="EB Garamond"/>
                <a:cs typeface="EB Garamond"/>
                <a:sym typeface="EB Garamond"/>
              </a:rPr>
              <a:t>Overview of Process</a:t>
            </a:r>
            <a:endParaRPr sz="3600">
              <a:solidFill>
                <a:srgbClr val="00B0F0"/>
              </a:solidFill>
              <a:latin typeface="EB Garamond"/>
              <a:ea typeface="EB Garamond"/>
              <a:cs typeface="EB Garamond"/>
              <a:sym typeface="EB Garamond"/>
            </a:endParaRPr>
          </a:p>
        </p:txBody>
      </p:sp>
      <p:pic>
        <p:nvPicPr>
          <p:cNvPr id="258" name="Google Shape;258;p32"/>
          <p:cNvPicPr preferRelativeResize="0"/>
          <p:nvPr/>
        </p:nvPicPr>
        <p:blipFill>
          <a:blip r:embed="rId4">
            <a:alphaModFix/>
          </a:blip>
          <a:stretch>
            <a:fillRect/>
          </a:stretch>
        </p:blipFill>
        <p:spPr>
          <a:xfrm>
            <a:off x="1492063" y="955575"/>
            <a:ext cx="6166124" cy="4146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33"/>
          <p:cNvPicPr preferRelativeResize="0"/>
          <p:nvPr/>
        </p:nvPicPr>
        <p:blipFill rotWithShape="1">
          <a:blip r:embed="rId3">
            <a:alphaModFix amt="25000"/>
          </a:blip>
          <a:srcRect b="8659" l="2282" r="4918" t="0"/>
          <a:stretch/>
        </p:blipFill>
        <p:spPr>
          <a:xfrm>
            <a:off x="3125" y="0"/>
            <a:ext cx="9144001" cy="5143500"/>
          </a:xfrm>
          <a:prstGeom prst="rect">
            <a:avLst/>
          </a:prstGeom>
          <a:noFill/>
          <a:ln>
            <a:noFill/>
          </a:ln>
        </p:spPr>
      </p:pic>
      <p:sp>
        <p:nvSpPr>
          <p:cNvPr descr="Image result for insurance industry light" id="265" name="Google Shape;265;p33"/>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33"/>
          <p:cNvSpPr txBox="1"/>
          <p:nvPr/>
        </p:nvSpPr>
        <p:spPr>
          <a:xfrm>
            <a:off x="729900" y="349675"/>
            <a:ext cx="8414100" cy="74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600">
                <a:solidFill>
                  <a:srgbClr val="1F497D"/>
                </a:solidFill>
                <a:latin typeface="EB Garamond"/>
                <a:ea typeface="EB Garamond"/>
                <a:cs typeface="EB Garamond"/>
                <a:sym typeface="EB Garamond"/>
              </a:rPr>
              <a:t>Selling Point</a:t>
            </a:r>
            <a:endParaRPr sz="3600">
              <a:solidFill>
                <a:srgbClr val="00B0F0"/>
              </a:solidFill>
              <a:latin typeface="EB Garamond"/>
              <a:ea typeface="EB Garamond"/>
              <a:cs typeface="EB Garamond"/>
              <a:sym typeface="EB Garamond"/>
            </a:endParaRPr>
          </a:p>
        </p:txBody>
      </p:sp>
      <p:sp>
        <p:nvSpPr>
          <p:cNvPr id="267" name="Google Shape;267;p33"/>
          <p:cNvSpPr txBox="1"/>
          <p:nvPr/>
        </p:nvSpPr>
        <p:spPr>
          <a:xfrm>
            <a:off x="729900" y="1090800"/>
            <a:ext cx="8414100" cy="306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2400">
              <a:solidFill>
                <a:schemeClr val="dk2"/>
              </a:solidFill>
              <a:latin typeface="EB Garamond"/>
              <a:ea typeface="EB Garamond"/>
              <a:cs typeface="EB Garamond"/>
              <a:sym typeface="EB Garamond"/>
            </a:endParaRPr>
          </a:p>
          <a:p>
            <a:pPr indent="-381000" lvl="0" marL="457200" rtl="0" algn="l">
              <a:spcBef>
                <a:spcPts val="0"/>
              </a:spcBef>
              <a:spcAft>
                <a:spcPts val="0"/>
              </a:spcAft>
              <a:buClr>
                <a:srgbClr val="1F497D"/>
              </a:buClr>
              <a:buSzPts val="2400"/>
              <a:buFont typeface="EB Garamond"/>
              <a:buChar char="-"/>
            </a:pPr>
            <a:r>
              <a:rPr b="1" lang="en" sz="2400">
                <a:solidFill>
                  <a:schemeClr val="dk2"/>
                </a:solidFill>
                <a:latin typeface="EB Garamond"/>
                <a:ea typeface="EB Garamond"/>
                <a:cs typeface="EB Garamond"/>
                <a:sym typeface="EB Garamond"/>
              </a:rPr>
              <a:t>Eliminates the issue of funds misappropriation</a:t>
            </a:r>
            <a:endParaRPr b="1" sz="2400">
              <a:solidFill>
                <a:schemeClr val="dk2"/>
              </a:solidFill>
              <a:latin typeface="EB Garamond"/>
              <a:ea typeface="EB Garamond"/>
              <a:cs typeface="EB Garamond"/>
              <a:sym typeface="EB Garamond"/>
            </a:endParaRPr>
          </a:p>
          <a:p>
            <a:pPr indent="-381000" lvl="0" marL="457200" rtl="0" algn="l">
              <a:spcBef>
                <a:spcPts val="0"/>
              </a:spcBef>
              <a:spcAft>
                <a:spcPts val="0"/>
              </a:spcAft>
              <a:buClr>
                <a:srgbClr val="1F497D"/>
              </a:buClr>
              <a:buSzPts val="2400"/>
              <a:buFont typeface="EB Garamond"/>
              <a:buChar char="-"/>
            </a:pPr>
            <a:r>
              <a:rPr b="1" lang="en" sz="2400">
                <a:solidFill>
                  <a:schemeClr val="dk2"/>
                </a:solidFill>
                <a:latin typeface="EB Garamond"/>
                <a:ea typeface="EB Garamond"/>
                <a:cs typeface="EB Garamond"/>
                <a:sym typeface="EB Garamond"/>
              </a:rPr>
              <a:t>Records are </a:t>
            </a:r>
            <a:r>
              <a:rPr b="1" lang="en" sz="2400">
                <a:solidFill>
                  <a:srgbClr val="FF0000"/>
                </a:solidFill>
                <a:latin typeface="EB Garamond"/>
                <a:ea typeface="EB Garamond"/>
                <a:cs typeface="EB Garamond"/>
                <a:sym typeface="EB Garamond"/>
              </a:rPr>
              <a:t>immutable</a:t>
            </a:r>
            <a:r>
              <a:rPr b="1" lang="en" sz="2400">
                <a:solidFill>
                  <a:schemeClr val="dk2"/>
                </a:solidFill>
                <a:latin typeface="EB Garamond"/>
                <a:ea typeface="EB Garamond"/>
                <a:cs typeface="EB Garamond"/>
                <a:sym typeface="EB Garamond"/>
              </a:rPr>
              <a:t> and </a:t>
            </a:r>
            <a:r>
              <a:rPr b="1" lang="en" sz="2400">
                <a:solidFill>
                  <a:srgbClr val="FF0000"/>
                </a:solidFill>
                <a:latin typeface="EB Garamond"/>
                <a:ea typeface="EB Garamond"/>
                <a:cs typeface="EB Garamond"/>
                <a:sym typeface="EB Garamond"/>
              </a:rPr>
              <a:t>irrevocable</a:t>
            </a:r>
            <a:r>
              <a:rPr b="1" lang="en" sz="2400">
                <a:solidFill>
                  <a:schemeClr val="dk2"/>
                </a:solidFill>
                <a:latin typeface="EB Garamond"/>
                <a:ea typeface="EB Garamond"/>
                <a:cs typeface="EB Garamond"/>
                <a:sym typeface="EB Garamond"/>
              </a:rPr>
              <a:t> once committed </a:t>
            </a:r>
            <a:endParaRPr b="1" sz="2400">
              <a:solidFill>
                <a:srgbClr val="1F497D"/>
              </a:solidFill>
              <a:latin typeface="EB Garamond"/>
              <a:ea typeface="EB Garamond"/>
              <a:cs typeface="EB Garamond"/>
              <a:sym typeface="EB Garamond"/>
            </a:endParaRPr>
          </a:p>
          <a:p>
            <a:pPr indent="-381000" lvl="0" marL="457200" rtl="0" algn="l">
              <a:spcBef>
                <a:spcPts val="0"/>
              </a:spcBef>
              <a:spcAft>
                <a:spcPts val="0"/>
              </a:spcAft>
              <a:buClr>
                <a:srgbClr val="1F497D"/>
              </a:buClr>
              <a:buSzPts val="2400"/>
              <a:buFont typeface="EB Garamond"/>
              <a:buChar char="-"/>
            </a:pPr>
            <a:r>
              <a:rPr b="1" lang="en" sz="2400">
                <a:solidFill>
                  <a:schemeClr val="dk2"/>
                </a:solidFill>
                <a:latin typeface="EB Garamond"/>
                <a:ea typeface="EB Garamond"/>
                <a:cs typeface="EB Garamond"/>
                <a:sym typeface="EB Garamond"/>
              </a:rPr>
              <a:t>Addresses the issues of </a:t>
            </a:r>
            <a:r>
              <a:rPr b="1" lang="en" sz="2400">
                <a:solidFill>
                  <a:srgbClr val="FF0000"/>
                </a:solidFill>
                <a:latin typeface="EB Garamond"/>
                <a:ea typeface="EB Garamond"/>
                <a:cs typeface="EB Garamond"/>
                <a:sym typeface="EB Garamond"/>
              </a:rPr>
              <a:t>transparency</a:t>
            </a:r>
            <a:r>
              <a:rPr b="1" lang="en" sz="2400">
                <a:solidFill>
                  <a:schemeClr val="dk2"/>
                </a:solidFill>
                <a:latin typeface="EB Garamond"/>
                <a:ea typeface="EB Garamond"/>
                <a:cs typeface="EB Garamond"/>
                <a:sym typeface="EB Garamond"/>
              </a:rPr>
              <a:t>, </a:t>
            </a:r>
            <a:r>
              <a:rPr b="1" lang="en" sz="2400">
                <a:solidFill>
                  <a:srgbClr val="FF0000"/>
                </a:solidFill>
                <a:latin typeface="EB Garamond"/>
                <a:ea typeface="EB Garamond"/>
                <a:cs typeface="EB Garamond"/>
                <a:sym typeface="EB Garamond"/>
              </a:rPr>
              <a:t>traceability</a:t>
            </a:r>
            <a:r>
              <a:rPr b="1" lang="en" sz="2400">
                <a:solidFill>
                  <a:schemeClr val="dk2"/>
                </a:solidFill>
                <a:latin typeface="EB Garamond"/>
                <a:ea typeface="EB Garamond"/>
                <a:cs typeface="EB Garamond"/>
                <a:sym typeface="EB Garamond"/>
              </a:rPr>
              <a:t> and </a:t>
            </a:r>
            <a:r>
              <a:rPr b="1" lang="en" sz="2400">
                <a:solidFill>
                  <a:srgbClr val="FF0000"/>
                </a:solidFill>
                <a:latin typeface="EB Garamond"/>
                <a:ea typeface="EB Garamond"/>
                <a:cs typeface="EB Garamond"/>
                <a:sym typeface="EB Garamond"/>
              </a:rPr>
              <a:t>accountability</a:t>
            </a:r>
            <a:r>
              <a:rPr b="1" lang="en" sz="2400">
                <a:solidFill>
                  <a:schemeClr val="dk2"/>
                </a:solidFill>
                <a:latin typeface="EB Garamond"/>
                <a:ea typeface="EB Garamond"/>
                <a:cs typeface="EB Garamond"/>
                <a:sym typeface="EB Garamond"/>
              </a:rPr>
              <a:t> of funds </a:t>
            </a:r>
            <a:endParaRPr b="1" sz="2400">
              <a:solidFill>
                <a:schemeClr val="dk2"/>
              </a:solidFill>
              <a:latin typeface="EB Garamond"/>
              <a:ea typeface="EB Garamond"/>
              <a:cs typeface="EB Garamond"/>
              <a:sym typeface="EB Garamond"/>
            </a:endParaRPr>
          </a:p>
          <a:p>
            <a:pPr indent="-381000" lvl="0" marL="457200" rtl="0" algn="l">
              <a:spcBef>
                <a:spcPts val="0"/>
              </a:spcBef>
              <a:spcAft>
                <a:spcPts val="0"/>
              </a:spcAft>
              <a:buClr>
                <a:schemeClr val="dk2"/>
              </a:buClr>
              <a:buSzPts val="2400"/>
              <a:buFont typeface="EB Garamond"/>
              <a:buChar char="-"/>
            </a:pPr>
            <a:r>
              <a:rPr b="1" lang="en" sz="2400">
                <a:solidFill>
                  <a:schemeClr val="dk2"/>
                </a:solidFill>
                <a:latin typeface="EB Garamond"/>
                <a:ea typeface="EB Garamond"/>
                <a:cs typeface="EB Garamond"/>
                <a:sym typeface="EB Garamond"/>
              </a:rPr>
              <a:t>Improves trusts among donors, charities and beneficiaries</a:t>
            </a:r>
            <a:endParaRPr b="1" sz="2400">
              <a:solidFill>
                <a:schemeClr val="dk2"/>
              </a:solidFill>
              <a:latin typeface="EB Garamond"/>
              <a:ea typeface="EB Garamond"/>
              <a:cs typeface="EB Garamond"/>
              <a:sym typeface="EB Garamond"/>
            </a:endParaRPr>
          </a:p>
          <a:p>
            <a:pPr indent="0" lvl="0" marL="0" rtl="0" algn="l">
              <a:spcBef>
                <a:spcPts val="0"/>
              </a:spcBef>
              <a:spcAft>
                <a:spcPts val="0"/>
              </a:spcAft>
              <a:buNone/>
            </a:pPr>
            <a:r>
              <a:t/>
            </a:r>
            <a:endParaRPr b="1" sz="2400">
              <a:solidFill>
                <a:schemeClr val="dk2"/>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34"/>
          <p:cNvPicPr preferRelativeResize="0"/>
          <p:nvPr/>
        </p:nvPicPr>
        <p:blipFill rotWithShape="1">
          <a:blip r:embed="rId3">
            <a:alphaModFix amt="25000"/>
          </a:blip>
          <a:srcRect b="8659" l="2282" r="4918" t="0"/>
          <a:stretch/>
        </p:blipFill>
        <p:spPr>
          <a:xfrm>
            <a:off x="3125" y="0"/>
            <a:ext cx="9144001" cy="5143500"/>
          </a:xfrm>
          <a:prstGeom prst="rect">
            <a:avLst/>
          </a:prstGeom>
          <a:noFill/>
          <a:ln>
            <a:noFill/>
          </a:ln>
        </p:spPr>
      </p:pic>
      <p:sp>
        <p:nvSpPr>
          <p:cNvPr descr="Image result for insurance industry light" id="274" name="Google Shape;274;p34"/>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34"/>
          <p:cNvSpPr txBox="1"/>
          <p:nvPr/>
        </p:nvSpPr>
        <p:spPr>
          <a:xfrm>
            <a:off x="729900" y="349675"/>
            <a:ext cx="8414100" cy="74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3600">
                <a:solidFill>
                  <a:srgbClr val="1F497D"/>
                </a:solidFill>
                <a:latin typeface="EB Garamond"/>
                <a:ea typeface="EB Garamond"/>
                <a:cs typeface="EB Garamond"/>
                <a:sym typeface="EB Garamond"/>
              </a:rPr>
              <a:t>Demo</a:t>
            </a:r>
            <a:endParaRPr sz="3600">
              <a:solidFill>
                <a:srgbClr val="00B0F0"/>
              </a:solidFill>
              <a:latin typeface="EB Garamond"/>
              <a:ea typeface="EB Garamond"/>
              <a:cs typeface="EB Garamond"/>
              <a:sym typeface="EB Garamond"/>
            </a:endParaRPr>
          </a:p>
        </p:txBody>
      </p:sp>
      <p:sp>
        <p:nvSpPr>
          <p:cNvPr id="276" name="Google Shape;276;p34"/>
          <p:cNvSpPr txBox="1"/>
          <p:nvPr/>
        </p:nvSpPr>
        <p:spPr>
          <a:xfrm>
            <a:off x="729900" y="1090800"/>
            <a:ext cx="8414100" cy="2961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2400">
              <a:solidFill>
                <a:srgbClr val="1F497D"/>
              </a:solidFill>
              <a:latin typeface="EB Garamond"/>
              <a:ea typeface="EB Garamond"/>
              <a:cs typeface="EB Garamond"/>
              <a:sym typeface="EB Garamond"/>
            </a:endParaRPr>
          </a:p>
        </p:txBody>
      </p:sp>
      <p:pic>
        <p:nvPicPr>
          <p:cNvPr id="277" name="Google Shape;277;p34"/>
          <p:cNvPicPr preferRelativeResize="0"/>
          <p:nvPr/>
        </p:nvPicPr>
        <p:blipFill>
          <a:blip r:embed="rId4">
            <a:alphaModFix/>
          </a:blip>
          <a:stretch>
            <a:fillRect/>
          </a:stretch>
        </p:blipFill>
        <p:spPr>
          <a:xfrm>
            <a:off x="809625" y="428625"/>
            <a:ext cx="7524750" cy="428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